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9" r:id="rId4"/>
    <p:sldId id="258" r:id="rId5"/>
    <p:sldId id="261" r:id="rId6"/>
    <p:sldId id="267" r:id="rId7"/>
    <p:sldId id="266" r:id="rId8"/>
    <p:sldId id="268" r:id="rId9"/>
    <p:sldId id="269" r:id="rId10"/>
    <p:sldId id="273" r:id="rId11"/>
    <p:sldId id="272" r:id="rId12"/>
    <p:sldId id="260" r:id="rId13"/>
    <p:sldId id="270" r:id="rId14"/>
    <p:sldId id="263" r:id="rId15"/>
    <p:sldId id="264" r:id="rId16"/>
    <p:sldId id="265" r:id="rId17"/>
    <p:sldId id="262" r:id="rId18"/>
    <p:sldId id="271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1D49"/>
    <a:srgbClr val="00A0E7"/>
    <a:srgbClr val="EFEFE7"/>
    <a:srgbClr val="C8C6C4"/>
    <a:srgbClr val="FB4F28"/>
    <a:srgbClr val="93113D"/>
    <a:srgbClr val="980D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45" autoAdjust="0"/>
    <p:restoredTop sz="84566" autoAdjust="0"/>
  </p:normalViewPr>
  <p:slideViewPr>
    <p:cSldViewPr snapToGrid="0">
      <p:cViewPr varScale="1">
        <p:scale>
          <a:sx n="63" d="100"/>
          <a:sy n="63" d="100"/>
        </p:scale>
        <p:origin x="48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40659-B53A-4DCF-9E26-A02D567C5EA2}" type="datetimeFigureOut">
              <a:rPr lang="zh-CN" altLang="en-US" smtClean="0"/>
              <a:t>2022/6/29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5678D5-B807-4842-A23E-B150907E28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74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8%8B%B1%E5%9B%BD%E5%89%91%E6%A1%A5%E5%A4%A7%E5%AD%A6/1338998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/index.php?title=%E6%98%BE%E7%A4%BA%E6%9C%8D%E5%8A%A1%E5%99%A8&amp;action=edit&amp;redlink=1" TargetMode="External"/><Relationship Id="rId7" Type="http://schemas.openxmlformats.org/officeDocument/2006/relationships/hyperlink" Target="https://zh.wikipedia.org/wiki/PulseAudio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zh.wikipedia.org/wiki/D-Bus" TargetMode="External"/><Relationship Id="rId5" Type="http://schemas.openxmlformats.org/officeDocument/2006/relationships/hyperlink" Target="https://zh.wikipedia.org/wiki/%E9%83%A8%E4%BB%B6%E5%B7%A5%E5%85%B7%E7%AE%B1" TargetMode="External"/><Relationship Id="rId4" Type="http://schemas.openxmlformats.org/officeDocument/2006/relationships/hyperlink" Target="https://zh.wikipedia.org/w/index.php?title=%E9%83%A8%E4%BB%B6%E5%BC%95%E6%93%8E&amp;action=edit&amp;redlink=1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LAMP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zh.wikipedia.org/w/index.php?title=%E4%BA%A4%E4%BA%92&amp;action=edit&amp;redlink=1" TargetMode="External"/><Relationship Id="rId3" Type="http://schemas.openxmlformats.org/officeDocument/2006/relationships/hyperlink" Target="https://zh.wikipedia.org/wiki/%E9%9B%BB%E8%85%A6%E7%A7%91%E5%AD%B8" TargetMode="External"/><Relationship Id="rId7" Type="http://schemas.openxmlformats.org/officeDocument/2006/relationships/hyperlink" Target="https://zh.wikipedia.org/wiki/%E5%86%85%E6%A0%B8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zh.wikipedia.org/wiki/%E4%BD%9C%E6%A5%AD%E7%B3%BB%E7%B5%B1" TargetMode="External"/><Relationship Id="rId5" Type="http://schemas.openxmlformats.org/officeDocument/2006/relationships/hyperlink" Target="https://zh.wikipedia.org/wiki/%E8%A7%A3%E6%9E%90%E5%99%A8" TargetMode="External"/><Relationship Id="rId4" Type="http://schemas.openxmlformats.org/officeDocument/2006/relationships/hyperlink" Target="https://zh.wikipedia.org/wiki/%E5%91%BD%E4%BB%A4%E8%A1%8C%E7%95%8C%E9%9D%A2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树莓派由注册于英国的“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Raspberry Pi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慈善基金会”开发，埃本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·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阿普顿（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Helvetica Neue"/>
              </a:rPr>
              <a:t>Eben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 Upton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）为项目带头人。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2012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年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3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月，</a:t>
            </a:r>
            <a:r>
              <a:rPr lang="zh-CN" altLang="en-US" b="0" i="0" u="none" strike="noStrike" dirty="0">
                <a:solidFill>
                  <a:srgbClr val="136EC2"/>
                </a:solidFill>
                <a:effectLst/>
                <a:latin typeface="Helvetica Neue"/>
                <a:hlinkClick r:id="rId3"/>
              </a:rPr>
              <a:t>英国剑桥大学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的埃本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·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阿普顿正式发售世界上最小的台式机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678D5-B807-4842-A23E-B150907E287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011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pip 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是</a:t>
            </a:r>
            <a:r>
              <a:rPr lang="zh-CN" altLang="en-US" b="1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en-US" altLang="zh-CN" b="1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 </a:t>
            </a:r>
            <a:r>
              <a:rPr lang="zh-CN" altLang="en-US" b="1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包管理工具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，该工具提供了对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 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包的查找、下载、安装、卸载的功能。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678D5-B807-4842-A23E-B150907E287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996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678D5-B807-4842-A23E-B150907E287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2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678D5-B807-4842-A23E-B150907E287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451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678D5-B807-4842-A23E-B150907E287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323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5678D5-B807-4842-A23E-B150907E287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421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678D5-B807-4842-A23E-B150907E287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703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678D5-B807-4842-A23E-B150907E287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96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内核支持各种硬件架构，为软件（包括可能的专有软件）提供公共平台。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678D5-B807-4842-A23E-B150907E287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591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Linux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桌面软件栈中可见的构件包括</a:t>
            </a:r>
            <a:r>
              <a:rPr lang="zh-CN" altLang="en-US" b="0" i="0" u="none" strike="noStrike" dirty="0">
                <a:solidFill>
                  <a:srgbClr val="007A5E"/>
                </a:solidFill>
                <a:effectLst/>
                <a:latin typeface="Arial" panose="020B0604020202020204" pitchFamily="34" charset="0"/>
                <a:hlinkClick r:id="rId3"/>
              </a:rPr>
              <a:t>显示服务器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、</a:t>
            </a:r>
            <a:r>
              <a:rPr lang="zh-CN" altLang="en-US" b="0" i="0" u="none" strike="noStrike" dirty="0">
                <a:solidFill>
                  <a:srgbClr val="BA0000"/>
                </a:solidFill>
                <a:effectLst/>
                <a:latin typeface="Arial" panose="020B0604020202020204" pitchFamily="34" charset="0"/>
                <a:hlinkClick r:id="rId4" tooltip="部件引擎（页面不存在）"/>
              </a:rPr>
              <a:t>部件引擎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、和一些更加广为流传的</a:t>
            </a:r>
            <a:r>
              <a:rPr lang="zh-CN" alt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部件工具箱"/>
              </a:rPr>
              <a:t>部件工具箱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。还有些部件对最终用户不可见，包括</a:t>
            </a:r>
            <a:r>
              <a:rPr lang="en-US" altLang="zh-CN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D-Bus"/>
              </a:rPr>
              <a:t>D-Bus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和</a:t>
            </a:r>
            <a:r>
              <a:rPr lang="en-US" altLang="zh-CN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PulseAudio"/>
              </a:rPr>
              <a:t>PulseAudio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678D5-B807-4842-A23E-B150907E287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249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Linux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发行版是构成</a:t>
            </a:r>
            <a:r>
              <a:rPr lang="en-US" altLang="zh-CN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LAMP"/>
              </a:rPr>
              <a:t>LAMP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（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Linux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操作系统，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Apache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，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MySQL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，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Perl / PHP / Python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）的重要部分，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LAMP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是一个常见的网站托管平台，在开发者中已经得到普及。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678D5-B807-4842-A23E-B150907E287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104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Shell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（也称为</a:t>
            </a:r>
            <a:r>
              <a:rPr lang="zh-CN" alt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壳层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）在</a:t>
            </a:r>
            <a:r>
              <a:rPr lang="zh-CN" alt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计算机科学"/>
              </a:rPr>
              <a:t>计算机科学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中指“为用户提供用户界面”的软件，通常指的是</a:t>
            </a:r>
            <a:r>
              <a:rPr lang="zh-CN" alt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命令行界面"/>
              </a:rPr>
              <a:t>命令行界面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的</a:t>
            </a:r>
            <a:r>
              <a:rPr lang="zh-CN" alt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解析器"/>
              </a:rPr>
              <a:t>解析器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。一般来说，这个词是指</a:t>
            </a:r>
            <a:r>
              <a:rPr lang="zh-CN" alt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操作系统"/>
              </a:rPr>
              <a:t>操作系统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中提供访问</a:t>
            </a:r>
            <a:r>
              <a:rPr lang="zh-CN" alt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内核"/>
              </a:rPr>
              <a:t>内核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所提供之服务的程序。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Shell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也用于泛指所有为用户提供操作界面的程序，也就是程序和用户</a:t>
            </a:r>
            <a:r>
              <a:rPr lang="zh-CN" altLang="en-US" b="0" i="0" u="none" strike="noStrike" dirty="0">
                <a:solidFill>
                  <a:srgbClr val="BA0000"/>
                </a:solidFill>
                <a:effectLst/>
                <a:latin typeface="Arial" panose="020B0604020202020204" pitchFamily="34" charset="0"/>
                <a:hlinkClick r:id="rId8" tooltip="交互（页面不存在）"/>
              </a:rPr>
              <a:t>交互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的层面。因此与之相对的是</a:t>
            </a:r>
            <a:r>
              <a:rPr lang="zh-CN" alt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内核"/>
              </a:rPr>
              <a:t>内核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（英语：</a:t>
            </a:r>
            <a:r>
              <a:rPr lang="en-US" altLang="zh-CN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Kernel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），内核不提供和用户的交互功能。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678D5-B807-4842-A23E-B150907E287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152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 err="1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Conda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zh-CN" altLang="en-US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是一个开源的软件包管理系统和环境管理系统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678D5-B807-4842-A23E-B150907E287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738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7B2BA8-9F5A-AA76-343E-F87AAF8377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D762D49-A3CA-B45A-8C37-4A37A5CBD2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7EDEB3-C6B0-97C4-7EB8-E5E9E5A3C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B25F-4572-46C6-B0A3-FE8E19F2D8BF}" type="datetimeFigureOut">
              <a:rPr lang="zh-CN" altLang="en-US" smtClean="0"/>
              <a:t>2022/6/29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6AED0D-CA14-1ACA-2671-3C8CB023A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968B1E-A72C-D942-5E14-58377D4C6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CE77-4776-46B5-ABAE-F16D9F33F6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161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A9EE3D-63CB-213E-D40B-106DAF803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0367A4B-151B-D3BA-0F3A-CE559E955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468E37-BB69-439A-8ED9-927A64B9E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B25F-4572-46C6-B0A3-FE8E19F2D8BF}" type="datetimeFigureOut">
              <a:rPr lang="zh-CN" altLang="en-US" smtClean="0"/>
              <a:t>2022/6/29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CAC5AA-6067-B292-5513-544225132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F05858-2058-A3B9-E967-4B433986E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CE77-4776-46B5-ABAE-F16D9F33F6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971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7A69C62-741F-8C58-F54E-C9ECB4EA31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9FBFC33-0765-266E-D308-951DEC057C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9B3EB0-464B-AA26-D9A5-355E4F303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B25F-4572-46C6-B0A3-FE8E19F2D8BF}" type="datetimeFigureOut">
              <a:rPr lang="zh-CN" altLang="en-US" smtClean="0"/>
              <a:t>2022/6/29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69B183-FF81-E3A1-56F4-641EEF091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0373E0-292B-47E5-451C-1FD71ABCC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CE77-4776-46B5-ABAE-F16D9F33F6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588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A76289-5ACC-B9E6-747A-70B76F967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765846-6297-6871-8295-1ED5B84B3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C43CC9-FC09-B0EA-EC62-357E6F3D3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B25F-4572-46C6-B0A3-FE8E19F2D8BF}" type="datetimeFigureOut">
              <a:rPr lang="zh-CN" altLang="en-US" smtClean="0"/>
              <a:t>2022/6/29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02A4AE-603C-FEAA-6863-D9306CDB1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5E21B0-EA80-D462-EFCE-45486E4E5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CE77-4776-46B5-ABAE-F16D9F33F6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707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6CFA2C-6969-52B9-008C-BEEE14116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67E26B-18EE-B915-D390-BB050DE83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1ABC37-1498-FF4F-FBC5-8CA16BFED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B25F-4572-46C6-B0A3-FE8E19F2D8BF}" type="datetimeFigureOut">
              <a:rPr lang="zh-CN" altLang="en-US" smtClean="0"/>
              <a:t>2022/6/29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73940A-82EA-93E2-2DCF-2265CB6F8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841461-BA09-B2C5-2E0D-5B9428868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CE77-4776-46B5-ABAE-F16D9F33F6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772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193AE6-C1C4-8C3E-A99B-8E03699B9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7ADFFD-9500-B4A4-0FE6-EE37E8728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D2D69B3-7E2A-5CBF-EEB0-52E25DF5F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72228E3-88A5-9DF2-C9CD-7F50F9A39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B25F-4572-46C6-B0A3-FE8E19F2D8BF}" type="datetimeFigureOut">
              <a:rPr lang="zh-CN" altLang="en-US" smtClean="0"/>
              <a:t>2022/6/29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5251DD-F4AC-8C77-6920-68A52AC87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31BDA7-D847-5E25-6700-FECD0344E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CE77-4776-46B5-ABAE-F16D9F33F6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10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DBB2E1-0E4F-2B2D-B27E-9FA1EE691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121165-2D66-5EE1-F205-DFC22D875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6A0D1A6-A87C-829D-60BF-29EE324AE5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2D7C9A7-3019-142B-E397-DDE1141E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30D7E85-8038-52DB-7EFF-501B37CF74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A821702-7478-23BD-73E3-C2E696269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B25F-4572-46C6-B0A3-FE8E19F2D8BF}" type="datetimeFigureOut">
              <a:rPr lang="zh-CN" altLang="en-US" smtClean="0"/>
              <a:t>2022/6/29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12135E8-8995-EB35-5C23-220D59FB3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F480560-8599-682A-31ED-055711B20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CE77-4776-46B5-ABAE-F16D9F33F6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14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2E5B5E-DE52-B959-8C5F-38B3BD1CE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DED655A-86DE-FD96-48E1-B2756CFB2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B25F-4572-46C6-B0A3-FE8E19F2D8BF}" type="datetimeFigureOut">
              <a:rPr lang="zh-CN" altLang="en-US" smtClean="0"/>
              <a:t>2022/6/29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2949957-9AB6-5CC3-AD3F-789D57A4A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3CC4CC0-D039-F49D-4953-F363F81B3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CE77-4776-46B5-ABAE-F16D9F33F6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261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9B1A5C2-0CFF-2B26-08A8-2056583FE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B25F-4572-46C6-B0A3-FE8E19F2D8BF}" type="datetimeFigureOut">
              <a:rPr lang="zh-CN" altLang="en-US" smtClean="0"/>
              <a:t>2022/6/29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21FA14F-F477-4571-B9C7-BC0AC6D0B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E7851A-7957-46B5-3D96-CDDB6D47D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CE77-4776-46B5-ABAE-F16D9F33F6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138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96C5D7-AD5B-83E1-04C6-C14A7F2EA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8B9DB4-280B-B195-E143-9F5B1B646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F88F9A9-DB19-48AD-1634-829F1AD4C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002853-834E-23E8-424B-1A0F822A8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B25F-4572-46C6-B0A3-FE8E19F2D8BF}" type="datetimeFigureOut">
              <a:rPr lang="zh-CN" altLang="en-US" smtClean="0"/>
              <a:t>2022/6/29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6312E7-1913-3BA5-88D3-15AF18026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796BF5B-1A80-C757-0896-D4A393654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CE77-4776-46B5-ABAE-F16D9F33F6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645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35C61-E761-6D9C-3B07-28A819D9D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CD05D8D-DB18-FC62-F3A6-2357CF231A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109E39F-5011-0DB4-645F-9740A85DA2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BA282E-0944-1F13-3EFD-29416049A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B25F-4572-46C6-B0A3-FE8E19F2D8BF}" type="datetimeFigureOut">
              <a:rPr lang="zh-CN" altLang="en-US" smtClean="0"/>
              <a:t>2022/6/29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679AB4-FD0D-D448-AC0E-04B1E9950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8ACA5B4-F89B-1460-21E2-CCAC98DD9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CE77-4776-46B5-ABAE-F16D9F33F6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250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D41BDBB-3713-F642-2B57-423F6A140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17A9B85-4FDC-8999-F992-ACA10AD1B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7C131E-5F5C-BD40-504E-090352FB44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8B25F-4572-46C6-B0A3-FE8E19F2D8BF}" type="datetimeFigureOut">
              <a:rPr lang="zh-CN" altLang="en-US" smtClean="0"/>
              <a:t>2022/6/29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8D118D-35B1-78B2-6179-6867EBECF6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E3A9CB-A64D-AF9C-7A1B-1BEF1F6A8E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D8CE77-4776-46B5-ABAE-F16D9F33F6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757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sv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zh.wikipedia.org/wiki/%E6%A8%A1%E5%BC%8F%E8%AF%86%E5%88%AB" TargetMode="External"/><Relationship Id="rId3" Type="http://schemas.openxmlformats.org/officeDocument/2006/relationships/image" Target="../media/image30.png"/><Relationship Id="rId7" Type="http://schemas.openxmlformats.org/officeDocument/2006/relationships/hyperlink" Target="https://zh.wikipedia.org/wiki/%E5%9B%BE%E5%83%8F%E5%A4%84%E7%90%86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zh.wikipedia.org/wiki/BSD%E8%AE%B8%E5%8F%AF%E8%AF%81" TargetMode="External"/><Relationship Id="rId5" Type="http://schemas.openxmlformats.org/officeDocument/2006/relationships/hyperlink" Target="https://zh.wikipedia.org/wiki/%E8%8B%B1%E7%89%B9%E5%B0%94" TargetMode="External"/><Relationship Id="rId4" Type="http://schemas.openxmlformats.org/officeDocument/2006/relationships/hyperlink" Target="https://zh.wikipedia.org/wiki/%E8%AE%A1%E7%AE%97%E6%9C%BA%E8%A7%86%E8%A7%89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7.png"/><Relationship Id="rId4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C8601DDE-B73E-AB44-8D70-4E4BAC65AE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41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形 21">
            <a:extLst>
              <a:ext uri="{FF2B5EF4-FFF2-40B4-BE49-F238E27FC236}">
                <a16:creationId xmlns:a16="http://schemas.microsoft.com/office/drawing/2014/main" id="{4840E6C0-B1B7-1466-97C0-97F4BCA5DF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807" r="76629"/>
          <a:stretch/>
        </p:blipFill>
        <p:spPr>
          <a:xfrm rot="1615162">
            <a:off x="-375576" y="-93296"/>
            <a:ext cx="3014675" cy="2645989"/>
          </a:xfrm>
          <a:prstGeom prst="rect">
            <a:avLst/>
          </a:prstGeom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91978165-82C8-C06C-3D18-4E8F2D7CC8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184620" y="-440774"/>
            <a:ext cx="14561240" cy="691658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CFD596A-6187-FA2C-1E1C-58DCA4C380BF}"/>
              </a:ext>
            </a:extLst>
          </p:cNvPr>
          <p:cNvSpPr txBox="1"/>
          <p:nvPr/>
        </p:nvSpPr>
        <p:spPr>
          <a:xfrm>
            <a:off x="445593" y="2271535"/>
            <a:ext cx="57105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0" i="0" dirty="0">
                <a:solidFill>
                  <a:srgbClr val="FFFFFF"/>
                </a:solidFill>
                <a:effectLst/>
                <a:latin typeface="Roboto" pitchFamily="2" charset="0"/>
              </a:rPr>
              <a:t>Raspberry Pi 4B</a:t>
            </a:r>
            <a:endParaRPr lang="zh-CN" altLang="en-US" sz="6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384D41-2D09-F55C-B3F1-FC788D0376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622" y="1132443"/>
            <a:ext cx="1184620" cy="118462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A5C7DDD-C919-90BF-5AD6-663BE1CA0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736" y="100510"/>
            <a:ext cx="3304593" cy="69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AB11DFB-B434-1AC1-7142-EF64F55805D3}"/>
              </a:ext>
            </a:extLst>
          </p:cNvPr>
          <p:cNvSpPr/>
          <p:nvPr/>
        </p:nvSpPr>
        <p:spPr>
          <a:xfrm>
            <a:off x="0" y="6035040"/>
            <a:ext cx="12192000" cy="822960"/>
          </a:xfrm>
          <a:prstGeom prst="rect">
            <a:avLst/>
          </a:prstGeom>
          <a:solidFill>
            <a:srgbClr val="980D39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16D2AAD-FECD-511D-C00A-51916B1D67B7}"/>
              </a:ext>
            </a:extLst>
          </p:cNvPr>
          <p:cNvSpPr txBox="1"/>
          <p:nvPr/>
        </p:nvSpPr>
        <p:spPr>
          <a:xfrm>
            <a:off x="445593" y="3457616"/>
            <a:ext cx="6427647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计算机与信息安全学院</a:t>
            </a:r>
            <a:r>
              <a:rPr lang="en-US" altLang="zh-CN" sz="2400" b="1" i="0" dirty="0">
                <a:solidFill>
                  <a:srgbClr val="FFFFFF"/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21</a:t>
            </a:r>
            <a:r>
              <a:rPr lang="zh-CN" altLang="en-US" sz="2400" b="1" i="0" dirty="0">
                <a:solidFill>
                  <a:srgbClr val="FFFFFF"/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级小学期暨</a:t>
            </a:r>
            <a:endParaRPr lang="en-US" altLang="zh-CN" sz="2400" b="1" i="0" dirty="0">
              <a:solidFill>
                <a:srgbClr val="FFFFFF"/>
              </a:solidFill>
              <a:effectLst/>
              <a:latin typeface="思源黑体 CN Bold" panose="020B0800000000000000" pitchFamily="34" charset="-122"/>
              <a:ea typeface="思源黑体 CN Bold" panose="020B0800000000000000" pitchFamily="34" charset="-122"/>
              <a:cs typeface="OPPOSans M" panose="00020600040101010101" pitchFamily="18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i="0" dirty="0">
                <a:solidFill>
                  <a:srgbClr val="FFFFFF"/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第二届“智慧机器，以芯起航” </a:t>
            </a:r>
            <a:endParaRPr lang="en-US" altLang="zh-CN" sz="2400" b="1" i="0" dirty="0">
              <a:solidFill>
                <a:srgbClr val="FFFFFF"/>
              </a:solidFill>
              <a:effectLst/>
              <a:latin typeface="思源黑体 CN Bold" panose="020B0800000000000000" pitchFamily="34" charset="-122"/>
              <a:ea typeface="思源黑体 CN Bold" panose="020B0800000000000000" pitchFamily="34" charset="-122"/>
              <a:cs typeface="OPPOSans M" panose="00020600040101010101" pitchFamily="18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树莓派培训</a:t>
            </a:r>
            <a:endParaRPr lang="en-US" altLang="zh-CN" sz="2400" b="1" i="0" dirty="0">
              <a:solidFill>
                <a:srgbClr val="FFFFFF"/>
              </a:solidFill>
              <a:effectLst/>
              <a:latin typeface="思源黑体 CN Bold" panose="020B0800000000000000" pitchFamily="34" charset="-122"/>
              <a:ea typeface="思源黑体 CN Bold" panose="020B0800000000000000" pitchFamily="34" charset="-122"/>
              <a:cs typeface="OPPOSans M" panose="00020600040101010101" pitchFamily="18" charset="-122"/>
            </a:endParaRPr>
          </a:p>
        </p:txBody>
      </p:sp>
      <p:pic>
        <p:nvPicPr>
          <p:cNvPr id="15" name="图片 14" descr="卡通人物&#10;&#10;描述已自动生成">
            <a:extLst>
              <a:ext uri="{FF2B5EF4-FFF2-40B4-BE49-F238E27FC236}">
                <a16:creationId xmlns:a16="http://schemas.microsoft.com/office/drawing/2014/main" id="{170373A4-73EA-D8E1-20B8-CA3BD8F3DB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918" y="1265547"/>
            <a:ext cx="675659" cy="918411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4CD4DDF4-D18F-F98A-7791-60C2DB3866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9624" y="1126165"/>
            <a:ext cx="1188998" cy="120528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42D814ED-E79F-C765-FA1C-8344D65FC285}"/>
              </a:ext>
            </a:extLst>
          </p:cNvPr>
          <p:cNvSpPr txBox="1"/>
          <p:nvPr/>
        </p:nvSpPr>
        <p:spPr>
          <a:xfrm>
            <a:off x="445593" y="6111159"/>
            <a:ext cx="11190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FFFFFF"/>
                </a:solidFill>
                <a:effectLst/>
                <a:latin typeface="Roboto" pitchFamily="2" charset="0"/>
              </a:rPr>
              <a:t>Your tiny, dual-display, desktop computer</a:t>
            </a:r>
          </a:p>
          <a:p>
            <a:r>
              <a:rPr lang="en-US" altLang="zh-CN" b="0" i="0" dirty="0">
                <a:solidFill>
                  <a:srgbClr val="FFFFFF"/>
                </a:solidFill>
                <a:effectLst/>
                <a:latin typeface="Roboto" pitchFamily="2" charset="0"/>
              </a:rPr>
              <a:t>…and robot brains, smart home hub, media </a:t>
            </a:r>
            <a:r>
              <a:rPr lang="en-US" altLang="zh-CN" b="0" i="0" dirty="0" err="1">
                <a:solidFill>
                  <a:srgbClr val="FFFFFF"/>
                </a:solidFill>
                <a:effectLst/>
                <a:latin typeface="Roboto" pitchFamily="2" charset="0"/>
              </a:rPr>
              <a:t>centre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Roboto" pitchFamily="2" charset="0"/>
              </a:rPr>
              <a:t>, networked AI core, factory controller, and much more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3532676-AC7D-2619-5F91-A864E8B1DBB6}"/>
              </a:ext>
            </a:extLst>
          </p:cNvPr>
          <p:cNvSpPr txBox="1"/>
          <p:nvPr/>
        </p:nvSpPr>
        <p:spPr>
          <a:xfrm>
            <a:off x="2142686" y="4387294"/>
            <a:ext cx="7277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第二批次</a:t>
            </a:r>
            <a:r>
              <a:rPr lang="en-US" altLang="zh-CN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72355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0D775E2-D8C1-5D39-27E4-DDB650A66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41" y="1740047"/>
            <a:ext cx="9405126" cy="260320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3BE71CE-AAB5-D85C-8F09-3F7EC4EA53FE}"/>
              </a:ext>
            </a:extLst>
          </p:cNvPr>
          <p:cNvSpPr txBox="1"/>
          <p:nvPr/>
        </p:nvSpPr>
        <p:spPr>
          <a:xfrm>
            <a:off x="3048000" y="444485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b="0" i="1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Package, dependency and environment management for any language—Python, R, Ruby, Lua, Scala, Java, JavaScript, C/ C++, Fortran, and more.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0971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AD3D7C7C-E0B8-9153-E64A-F25BD7F82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4" y="1283875"/>
            <a:ext cx="2479676" cy="305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71329E9-7BDE-AD65-73EF-C272484C8DB1}"/>
              </a:ext>
            </a:extLst>
          </p:cNvPr>
          <p:cNvSpPr txBox="1"/>
          <p:nvPr/>
        </p:nvSpPr>
        <p:spPr>
          <a:xfrm>
            <a:off x="4867276" y="1633166"/>
            <a:ext cx="6448424" cy="2359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OpenCV</a:t>
            </a:r>
            <a:r>
              <a:rPr lang="zh-CN" altLang="en-US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的全称是</a:t>
            </a:r>
            <a:r>
              <a:rPr lang="en-US" altLang="zh-CN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Open Source Computer Vision Library</a:t>
            </a:r>
            <a:r>
              <a:rPr lang="zh-CN" altLang="en-US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，是一个跨平台的</a:t>
            </a:r>
            <a:r>
              <a:rPr lang="zh-CN" altLang="en-US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hlinkClick r:id="rId4" tooltip="计算机视觉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计算机视觉</a:t>
            </a:r>
            <a:r>
              <a:rPr lang="zh-CN" altLang="en-US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库。</a:t>
            </a:r>
            <a:r>
              <a:rPr lang="en-US" altLang="zh-CN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OpenCV</a:t>
            </a:r>
            <a:r>
              <a:rPr lang="zh-CN" altLang="en-US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是由</a:t>
            </a:r>
            <a:r>
              <a:rPr lang="zh-CN" altLang="en-US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hlinkClick r:id="rId5" tooltip="英特尔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英特尔公司</a:t>
            </a:r>
            <a:r>
              <a:rPr lang="zh-CN" altLang="en-US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发起并参与开发，以</a:t>
            </a:r>
            <a:r>
              <a:rPr lang="en-US" altLang="zh-CN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hlinkClick r:id="rId6" tooltip="BSD许可证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BSD</a:t>
            </a:r>
            <a:r>
              <a:rPr lang="zh-CN" altLang="en-US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hlinkClick r:id="rId6" tooltip="BSD许可证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许可证</a:t>
            </a:r>
            <a:r>
              <a:rPr lang="zh-CN" altLang="en-US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授权发行，可以在商业和研究领域中免费使用。</a:t>
            </a:r>
            <a:r>
              <a:rPr lang="en-US" altLang="zh-CN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OpenCV</a:t>
            </a:r>
            <a:r>
              <a:rPr lang="zh-CN" altLang="en-US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可用于开发实时的</a:t>
            </a:r>
            <a:r>
              <a:rPr lang="zh-CN" altLang="en-US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hlinkClick r:id="rId7" tooltip="图像处理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图像处理</a:t>
            </a:r>
            <a:r>
              <a:rPr lang="zh-CN" altLang="en-US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、</a:t>
            </a:r>
            <a:r>
              <a:rPr lang="zh-CN" altLang="en-US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hlinkClick r:id="rId4" tooltip="计算机视觉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计算机视觉</a:t>
            </a:r>
            <a:r>
              <a:rPr lang="zh-CN" altLang="en-US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以及</a:t>
            </a:r>
            <a:r>
              <a:rPr lang="zh-CN" altLang="en-US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hlinkClick r:id="rId8" tooltip="模式识别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模式识别</a:t>
            </a:r>
            <a:r>
              <a:rPr lang="zh-CN" altLang="en-US" sz="2000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程序。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7982C42-8E5E-BB09-335D-A1029F7EF803}"/>
              </a:ext>
            </a:extLst>
          </p:cNvPr>
          <p:cNvSpPr txBox="1"/>
          <p:nvPr/>
        </p:nvSpPr>
        <p:spPr>
          <a:xfrm>
            <a:off x="1038224" y="4922434"/>
            <a:ext cx="11212512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700" dirty="0">
                <a:latin typeface="JetBrains Mono" panose="02000009000000000000" pitchFamily="49" charset="0"/>
                <a:cs typeface="JetBrains Mono" panose="02000009000000000000" pitchFamily="49" charset="0"/>
              </a:rPr>
              <a:t>pip install opencv-contrib-python -i https://pypi.tuna.tsinghua.edu.cn/simple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2997139-28E4-25B7-DA02-8CAC80E121B6}"/>
              </a:ext>
            </a:extLst>
          </p:cNvPr>
          <p:cNvSpPr txBox="1"/>
          <p:nvPr/>
        </p:nvSpPr>
        <p:spPr>
          <a:xfrm>
            <a:off x="1038224" y="5415380"/>
            <a:ext cx="112125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sz="1600" b="0" i="0" dirty="0">
                <a:solidFill>
                  <a:srgbClr val="0077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import</a:t>
            </a:r>
            <a:r>
              <a:rPr lang="fr-FR" altLang="zh-CN" sz="1600" b="0" i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cv2 </a:t>
            </a:r>
          </a:p>
          <a:p>
            <a:r>
              <a:rPr lang="fr-FR" altLang="zh-CN" sz="1600" b="0" i="0" dirty="0">
                <a:solidFill>
                  <a:srgbClr val="0077A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lang="fr-FR" altLang="zh-CN" sz="1600" b="0" i="0" dirty="0">
                <a:solidFill>
                  <a:srgbClr val="999999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fr-FR" altLang="zh-CN" sz="1600" b="0" i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cv2</a:t>
            </a:r>
            <a:r>
              <a:rPr lang="fr-FR" altLang="zh-CN" sz="1600" b="0" i="0" dirty="0">
                <a:solidFill>
                  <a:srgbClr val="999999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fr-FR" altLang="zh-CN" sz="1600" b="0" i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__version__</a:t>
            </a:r>
            <a:r>
              <a:rPr lang="fr-FR" altLang="zh-CN" sz="1600" b="0" i="0" dirty="0">
                <a:solidFill>
                  <a:srgbClr val="999999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endParaRPr lang="zh-CN" altLang="en-US" sz="17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BBAE45B-F19E-3428-03B2-C0D007CDFBE3}"/>
              </a:ext>
            </a:extLst>
          </p:cNvPr>
          <p:cNvSpPr txBox="1"/>
          <p:nvPr/>
        </p:nvSpPr>
        <p:spPr>
          <a:xfrm>
            <a:off x="4410076" y="5446158"/>
            <a:ext cx="76390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 err="1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opencv</a:t>
            </a:r>
            <a:r>
              <a:rPr lang="en-US" altLang="zh-CN" sz="1400" i="1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-python: </a:t>
            </a:r>
            <a:r>
              <a:rPr lang="zh-CN" altLang="en-US" sz="1400" i="1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只包含</a:t>
            </a:r>
            <a:r>
              <a:rPr lang="en-US" altLang="zh-CN" sz="1400" i="1" dirty="0" err="1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opencv</a:t>
            </a:r>
            <a:r>
              <a:rPr lang="zh-CN" altLang="en-US" sz="1400" i="1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库的主要模块</a:t>
            </a:r>
            <a:r>
              <a:rPr lang="en-US" altLang="zh-CN" sz="1400" i="1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. </a:t>
            </a:r>
            <a:r>
              <a:rPr lang="zh-CN" altLang="en-US" sz="1400" i="1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一般不推荐安装。</a:t>
            </a:r>
            <a:br>
              <a:rPr lang="zh-CN" altLang="en-US" sz="1400" i="1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</a:br>
            <a:r>
              <a:rPr lang="en-US" altLang="zh-CN" sz="1400" i="1" dirty="0" err="1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opencv</a:t>
            </a:r>
            <a:r>
              <a:rPr lang="en-US" altLang="zh-CN" sz="1400" i="1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-</a:t>
            </a:r>
            <a:r>
              <a:rPr lang="en-US" altLang="zh-CN" sz="1400" i="1" dirty="0" err="1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contrib</a:t>
            </a:r>
            <a:r>
              <a:rPr lang="en-US" altLang="zh-CN" sz="1400" i="1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-python: </a:t>
            </a:r>
            <a:r>
              <a:rPr lang="zh-CN" altLang="en-US" sz="1400" i="1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包含主要模块和</a:t>
            </a:r>
            <a:r>
              <a:rPr lang="en-US" altLang="zh-CN" sz="1400" i="1" dirty="0" err="1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contrib</a:t>
            </a:r>
            <a:r>
              <a:rPr lang="zh-CN" altLang="en-US" sz="1400" i="1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模块</a:t>
            </a:r>
            <a:r>
              <a:rPr lang="en-US" altLang="zh-CN" sz="1400" i="1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, </a:t>
            </a:r>
            <a:r>
              <a:rPr lang="zh-CN" altLang="en-US" sz="1400" i="1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功能基本完整</a:t>
            </a:r>
            <a:r>
              <a:rPr lang="en-US" altLang="zh-CN" sz="1400" i="1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, </a:t>
            </a:r>
            <a:r>
              <a:rPr lang="zh-CN" altLang="en-US" sz="1400" i="1" dirty="0">
                <a:solidFill>
                  <a:srgbClr val="222222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推荐安装，但下载包大。</a:t>
            </a:r>
          </a:p>
        </p:txBody>
      </p:sp>
    </p:spTree>
    <p:extLst>
      <p:ext uri="{BB962C8B-B14F-4D97-AF65-F5344CB8AC3E}">
        <p14:creationId xmlns:p14="http://schemas.microsoft.com/office/powerpoint/2010/main" val="547987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18909B6D-6A09-B016-F831-EBC205F95109}"/>
              </a:ext>
            </a:extLst>
          </p:cNvPr>
          <p:cNvSpPr txBox="1"/>
          <p:nvPr/>
        </p:nvSpPr>
        <p:spPr>
          <a:xfrm>
            <a:off x="689752" y="1931290"/>
            <a:ext cx="56296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Roboto" pitchFamily="2" charset="0"/>
              </a:rPr>
              <a:t>Git is a </a:t>
            </a:r>
            <a:r>
              <a:rPr lang="en-US" altLang="zh-CN" b="0" i="0" dirty="0">
                <a:solidFill>
                  <a:srgbClr val="FB4F28"/>
                </a:solidFill>
                <a:effectLst/>
                <a:latin typeface="Roboto" pitchFamily="2" charset="0"/>
              </a:rPr>
              <a:t>free and open source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Roboto" pitchFamily="2" charset="0"/>
              </a:rPr>
              <a:t>distributed version control system designed to handle everything from small to very large projects with speed and efficiency.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3B2B6C9-3C28-4EA4-0505-449B28882893}"/>
              </a:ext>
            </a:extLst>
          </p:cNvPr>
          <p:cNvSpPr txBox="1"/>
          <p:nvPr/>
        </p:nvSpPr>
        <p:spPr>
          <a:xfrm>
            <a:off x="2417536" y="1049134"/>
            <a:ext cx="18755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i="1" dirty="0">
                <a:solidFill>
                  <a:srgbClr val="000000"/>
                </a:solidFill>
                <a:effectLst/>
                <a:latin typeface="-apple-system"/>
              </a:rPr>
              <a:t>https://git-scm.com/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BAC364-C857-1E92-289C-4C24B5295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2" y="3429000"/>
            <a:ext cx="4739934" cy="305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93380DE-A206-D7E6-5D65-3778F86A7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2" y="634383"/>
            <a:ext cx="1727784" cy="72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FA071B0-D308-86F8-C628-8DD6AD4F5238}"/>
              </a:ext>
            </a:extLst>
          </p:cNvPr>
          <p:cNvSpPr txBox="1"/>
          <p:nvPr/>
        </p:nvSpPr>
        <p:spPr>
          <a:xfrm>
            <a:off x="2417536" y="854553"/>
            <a:ext cx="22321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solidFill>
                  <a:srgbClr val="9A9994"/>
                </a:solidFill>
                <a:effectLst/>
                <a:latin typeface="Roboto Slab"/>
              </a:rPr>
              <a:t>--everything-is-local</a:t>
            </a:r>
            <a:endParaRPr lang="zh-CN" altLang="en-US" sz="1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9BA8A2D-CF86-C908-192C-03D333EBF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305" y="634383"/>
            <a:ext cx="4935979" cy="542041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DC24BCC-8142-5C2A-10D6-702BF6592A53}"/>
              </a:ext>
            </a:extLst>
          </p:cNvPr>
          <p:cNvSpPr txBox="1"/>
          <p:nvPr/>
        </p:nvSpPr>
        <p:spPr>
          <a:xfrm>
            <a:off x="6893352" y="6106212"/>
            <a:ext cx="5050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分布式版本控制系统</a:t>
            </a:r>
            <a:r>
              <a:rPr lang="en-US" altLang="zh-CN" sz="14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(Distributed Version Control System)</a:t>
            </a:r>
            <a:endParaRPr lang="zh-CN" altLang="en-US" sz="14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8627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9E13472-5F49-D052-E04B-602150D109DD}"/>
              </a:ext>
            </a:extLst>
          </p:cNvPr>
          <p:cNvSpPr txBox="1"/>
          <p:nvPr/>
        </p:nvSpPr>
        <p:spPr>
          <a:xfrm>
            <a:off x="898525" y="681394"/>
            <a:ext cx="76835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git config --global user.name "RiverMountain"</a:t>
            </a:r>
          </a:p>
          <a:p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git config --global </a:t>
            </a:r>
            <a:r>
              <a:rPr lang="en-US" altLang="zh-CN" sz="2400" dirty="0" err="1">
                <a:solidFill>
                  <a:srgbClr val="222222"/>
                </a:solidFill>
                <a:latin typeface="Roboto" pitchFamily="2" charset="0"/>
              </a:rPr>
              <a:t>user.email</a:t>
            </a:r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 "wrm244@outlook.com"</a:t>
            </a:r>
            <a:endParaRPr lang="zh-CN" altLang="en-US" sz="2400" dirty="0">
              <a:solidFill>
                <a:srgbClr val="222222"/>
              </a:solidFill>
              <a:latin typeface="Roboto" pitchFamily="2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9140512-4CB2-A18C-C67B-626BE4635345}"/>
              </a:ext>
            </a:extLst>
          </p:cNvPr>
          <p:cNvSpPr txBox="1"/>
          <p:nvPr/>
        </p:nvSpPr>
        <p:spPr>
          <a:xfrm>
            <a:off x="898525" y="1791137"/>
            <a:ext cx="110109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B4F28"/>
                </a:solidFill>
                <a:latin typeface="Roboto" pitchFamily="2" charset="0"/>
              </a:rPr>
              <a:t>git clone [&lt;options&gt;] [--] &lt;repo&gt; [&lt;</a:t>
            </a:r>
            <a:r>
              <a:rPr lang="en-US" altLang="zh-CN" sz="2400" dirty="0" err="1">
                <a:solidFill>
                  <a:srgbClr val="FB4F28"/>
                </a:solidFill>
                <a:latin typeface="Roboto" pitchFamily="2" charset="0"/>
              </a:rPr>
              <a:t>dir</a:t>
            </a:r>
            <a:r>
              <a:rPr lang="en-US" altLang="zh-CN" sz="2400" dirty="0">
                <a:solidFill>
                  <a:srgbClr val="FB4F28"/>
                </a:solidFill>
                <a:latin typeface="Roboto" pitchFamily="2" charset="0"/>
              </a:rPr>
              <a:t>&gt;]  </a:t>
            </a:r>
            <a:r>
              <a:rPr lang="en-US" altLang="zh-CN" sz="2400" i="1" dirty="0">
                <a:solidFill>
                  <a:srgbClr val="FB4F28"/>
                </a:solidFill>
                <a:latin typeface="Roboto" pitchFamily="2" charset="0"/>
              </a:rPr>
              <a:t>;</a:t>
            </a:r>
            <a:r>
              <a:rPr lang="zh-CN" altLang="en-US" sz="2400" i="1" dirty="0">
                <a:solidFill>
                  <a:srgbClr val="FB4F28"/>
                </a:solidFill>
                <a:latin typeface="Roboto" pitchFamily="2" charset="0"/>
              </a:rPr>
              <a:t>克隆代码仓</a:t>
            </a:r>
            <a:endParaRPr lang="en-US" altLang="zh-CN" sz="2400" i="1" dirty="0">
              <a:solidFill>
                <a:srgbClr val="FB4F28"/>
              </a:solidFill>
              <a:latin typeface="Roboto" pitchFamily="2" charset="0"/>
            </a:endParaRPr>
          </a:p>
          <a:p>
            <a:endParaRPr lang="zh-CN" altLang="en-US" sz="2400" dirty="0">
              <a:solidFill>
                <a:srgbClr val="FB4F28"/>
              </a:solidFill>
              <a:latin typeface="Roboto" pitchFamily="2" charset="0"/>
            </a:endParaRPr>
          </a:p>
          <a:p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git </a:t>
            </a:r>
            <a:r>
              <a:rPr lang="en-US" altLang="zh-CN" sz="2400" dirty="0" err="1">
                <a:solidFill>
                  <a:srgbClr val="222222"/>
                </a:solidFill>
                <a:latin typeface="Roboto" pitchFamily="2" charset="0"/>
              </a:rPr>
              <a:t>init</a:t>
            </a:r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                          </a:t>
            </a:r>
            <a:r>
              <a:rPr lang="en-US" altLang="zh-CN" sz="2400" i="1" dirty="0">
                <a:solidFill>
                  <a:srgbClr val="222222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;</a:t>
            </a:r>
            <a:r>
              <a:rPr lang="zh-CN" altLang="en-US" sz="2400" i="1" dirty="0">
                <a:solidFill>
                  <a:srgbClr val="222222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初始化</a:t>
            </a:r>
            <a:endParaRPr lang="en-US" altLang="zh-CN" sz="2400" i="1" dirty="0">
              <a:solidFill>
                <a:srgbClr val="222222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r>
              <a:rPr lang="en-US" altLang="zh-CN" sz="2400" dirty="0">
                <a:solidFill>
                  <a:srgbClr val="FB4F28"/>
                </a:solidFill>
                <a:latin typeface="Roboto" pitchFamily="2" charset="0"/>
              </a:rPr>
              <a:t>git add                         </a:t>
            </a:r>
            <a:r>
              <a:rPr lang="en-US" altLang="zh-CN" sz="2400" i="1" dirty="0">
                <a:solidFill>
                  <a:srgbClr val="FB4F28"/>
                </a:solidFill>
                <a:latin typeface="Roboto" pitchFamily="2" charset="0"/>
              </a:rPr>
              <a:t>;</a:t>
            </a:r>
            <a:r>
              <a:rPr lang="zh-CN" altLang="en-US" sz="2400" i="1" dirty="0">
                <a:solidFill>
                  <a:srgbClr val="FB4F28"/>
                </a:solidFill>
                <a:latin typeface="Roboto" pitchFamily="2" charset="0"/>
              </a:rPr>
              <a:t>添加到暂存区</a:t>
            </a:r>
            <a:endParaRPr lang="en-US" altLang="zh-CN" sz="2400" i="1" dirty="0">
              <a:solidFill>
                <a:srgbClr val="FB4F28"/>
              </a:solidFill>
              <a:latin typeface="Roboto" pitchFamily="2" charset="0"/>
            </a:endParaRPr>
          </a:p>
          <a:p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git status                    ;</a:t>
            </a:r>
            <a:r>
              <a:rPr lang="zh-CN" altLang="en-US" sz="2400" dirty="0">
                <a:solidFill>
                  <a:srgbClr val="222222"/>
                </a:solidFill>
                <a:latin typeface="Roboto" pitchFamily="2" charset="0"/>
              </a:rPr>
              <a:t>状态展示</a:t>
            </a:r>
            <a:endParaRPr lang="en-US" altLang="zh-CN" sz="2400" dirty="0">
              <a:solidFill>
                <a:srgbClr val="222222"/>
              </a:solidFill>
              <a:latin typeface="Roboto" pitchFamily="2" charset="0"/>
            </a:endParaRPr>
          </a:p>
          <a:p>
            <a:r>
              <a:rPr lang="en-US" altLang="zh-CN" sz="2400" dirty="0">
                <a:solidFill>
                  <a:srgbClr val="FB4F28"/>
                </a:solidFill>
                <a:latin typeface="Roboto" pitchFamily="2" charset="0"/>
              </a:rPr>
              <a:t>git commit -m “ “     </a:t>
            </a:r>
            <a:r>
              <a:rPr lang="en-US" altLang="zh-CN" sz="2400" i="1" dirty="0">
                <a:solidFill>
                  <a:srgbClr val="FB4F28"/>
                </a:solidFill>
                <a:latin typeface="Roboto" pitchFamily="2" charset="0"/>
              </a:rPr>
              <a:t>;</a:t>
            </a:r>
            <a:r>
              <a:rPr lang="zh-CN" altLang="en-US" sz="2400" i="1" dirty="0">
                <a:solidFill>
                  <a:srgbClr val="FB4F28"/>
                </a:solidFill>
                <a:latin typeface="Roboto" pitchFamily="2" charset="0"/>
              </a:rPr>
              <a:t>提交版本信息</a:t>
            </a:r>
            <a:endParaRPr lang="en-US" altLang="zh-CN" sz="2400" i="1" dirty="0">
              <a:solidFill>
                <a:srgbClr val="FB4F28"/>
              </a:solidFill>
              <a:latin typeface="Roboto" pitchFamily="2" charset="0"/>
            </a:endParaRPr>
          </a:p>
          <a:p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git log/</a:t>
            </a:r>
            <a:r>
              <a:rPr lang="en-US" altLang="zh-CN" sz="2400" dirty="0" err="1">
                <a:solidFill>
                  <a:srgbClr val="222222"/>
                </a:solidFill>
                <a:latin typeface="Roboto" pitchFamily="2" charset="0"/>
              </a:rPr>
              <a:t>reflog</a:t>
            </a:r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             </a:t>
            </a:r>
            <a:r>
              <a:rPr lang="en-US" altLang="zh-CN" sz="2400" i="1" dirty="0">
                <a:solidFill>
                  <a:srgbClr val="222222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;</a:t>
            </a:r>
            <a:r>
              <a:rPr lang="zh-CN" altLang="en-US" sz="2400" i="1" dirty="0">
                <a:solidFill>
                  <a:srgbClr val="222222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版本日志</a:t>
            </a:r>
            <a:endParaRPr lang="en-US" altLang="zh-CN" sz="2400" i="1" dirty="0">
              <a:solidFill>
                <a:srgbClr val="222222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git rm --cache</a:t>
            </a:r>
          </a:p>
          <a:p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git reset [--soft | --mixed | --hard] [HEAD]  </a:t>
            </a:r>
            <a:r>
              <a:rPr lang="en-US" altLang="zh-CN" sz="2400" i="1" dirty="0">
                <a:solidFill>
                  <a:srgbClr val="222222"/>
                </a:solidFill>
                <a:latin typeface="Roboto" pitchFamily="2" charset="0"/>
              </a:rPr>
              <a:t>;</a:t>
            </a:r>
            <a:r>
              <a:rPr lang="zh-CN" altLang="en-US" sz="2400" i="1" dirty="0">
                <a:solidFill>
                  <a:srgbClr val="222222"/>
                </a:solidFill>
                <a:latin typeface="Roboto" pitchFamily="2" charset="0"/>
              </a:rPr>
              <a:t>切换版本</a:t>
            </a:r>
            <a:endParaRPr lang="en-US" altLang="zh-CN" sz="2400" i="1" dirty="0">
              <a:solidFill>
                <a:srgbClr val="222222"/>
              </a:solidFill>
              <a:latin typeface="Roboto" pitchFamily="2" charset="0"/>
            </a:endParaRPr>
          </a:p>
          <a:p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git remote add &lt;name&gt; &lt;</a:t>
            </a:r>
            <a:r>
              <a:rPr lang="en-US" altLang="zh-CN" sz="2400" dirty="0" err="1">
                <a:solidFill>
                  <a:srgbClr val="222222"/>
                </a:solidFill>
                <a:latin typeface="Roboto" pitchFamily="2" charset="0"/>
              </a:rPr>
              <a:t>url</a:t>
            </a:r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&gt;  </a:t>
            </a:r>
            <a:r>
              <a:rPr lang="en-US" altLang="zh-CN" sz="2400" i="1" dirty="0">
                <a:solidFill>
                  <a:srgbClr val="222222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;</a:t>
            </a:r>
            <a:r>
              <a:rPr lang="zh-CN" altLang="en-US" sz="2400" i="1" dirty="0">
                <a:solidFill>
                  <a:srgbClr val="222222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添加远程仓链接</a:t>
            </a:r>
            <a:endParaRPr lang="en-US" altLang="zh-CN" sz="2400" i="1" dirty="0">
              <a:solidFill>
                <a:srgbClr val="222222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r>
              <a:rPr lang="en-US" altLang="zh-CN" sz="2400" dirty="0">
                <a:solidFill>
                  <a:srgbClr val="FB4F28"/>
                </a:solidFill>
                <a:latin typeface="Roboto" pitchFamily="2" charset="0"/>
              </a:rPr>
              <a:t>git push [&lt;options&gt;] [&lt;repository&gt; [&lt;</a:t>
            </a:r>
            <a:r>
              <a:rPr lang="en-US" altLang="zh-CN" sz="2400" dirty="0" err="1">
                <a:solidFill>
                  <a:srgbClr val="FB4F28"/>
                </a:solidFill>
                <a:latin typeface="Roboto" pitchFamily="2" charset="0"/>
              </a:rPr>
              <a:t>refspec</a:t>
            </a:r>
            <a:r>
              <a:rPr lang="en-US" altLang="zh-CN" sz="2400" dirty="0">
                <a:solidFill>
                  <a:srgbClr val="FB4F28"/>
                </a:solidFill>
                <a:latin typeface="Roboto" pitchFamily="2" charset="0"/>
              </a:rPr>
              <a:t>&gt;...]]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4DB9D55B-D33F-F5BC-2012-659DB50A0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952" y="5223593"/>
            <a:ext cx="1727784" cy="72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AE69C12-FBF1-25D6-BD28-76ECF38A8F06}"/>
              </a:ext>
            </a:extLst>
          </p:cNvPr>
          <p:cNvSpPr txBox="1"/>
          <p:nvPr/>
        </p:nvSpPr>
        <p:spPr>
          <a:xfrm>
            <a:off x="5010150" y="6101042"/>
            <a:ext cx="67945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B4F28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机器人代码：</a:t>
            </a:r>
            <a:r>
              <a:rPr lang="zh-CN" altLang="en-US" sz="2000" dirty="0">
                <a:solidFill>
                  <a:srgbClr val="FB4F28"/>
                </a:solidFill>
                <a:latin typeface="Roboto" pitchFamily="2" charset="0"/>
              </a:rPr>
              <a:t>https://github.com/ist4102/human_code.git</a:t>
            </a:r>
          </a:p>
        </p:txBody>
      </p:sp>
    </p:spTree>
    <p:extLst>
      <p:ext uri="{BB962C8B-B14F-4D97-AF65-F5344CB8AC3E}">
        <p14:creationId xmlns:p14="http://schemas.microsoft.com/office/powerpoint/2010/main" val="146776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E56B37D-D386-3509-9DE2-52478D833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99" y="667734"/>
            <a:ext cx="11633801" cy="5522532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C0AF7270-E4B6-5EEA-156D-6234AFC56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1852" y="5542953"/>
            <a:ext cx="1727784" cy="72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599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C5D9F41-2B50-F984-F21F-36841DBEA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417065"/>
            <a:ext cx="10681594" cy="6023869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23D1EF6D-36F0-9268-A668-41317B69B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952" y="5223593"/>
            <a:ext cx="1727784" cy="72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B04C5F2-C53F-3EF9-BE44-AB105F06908C}"/>
              </a:ext>
            </a:extLst>
          </p:cNvPr>
          <p:cNvSpPr txBox="1"/>
          <p:nvPr/>
        </p:nvSpPr>
        <p:spPr>
          <a:xfrm>
            <a:off x="3228975" y="4111109"/>
            <a:ext cx="971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B4F28"/>
                </a:solidFill>
                <a:latin typeface="Roboto" pitchFamily="2" charset="0"/>
              </a:rPr>
              <a:t>git add .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ADB5C1-F649-6A6D-62CA-FF4D61D00041}"/>
              </a:ext>
            </a:extLst>
          </p:cNvPr>
          <p:cNvSpPr txBox="1"/>
          <p:nvPr/>
        </p:nvSpPr>
        <p:spPr>
          <a:xfrm>
            <a:off x="6297056" y="5223593"/>
            <a:ext cx="2076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B4F28"/>
                </a:solidFill>
                <a:latin typeface="Roboto" pitchFamily="2" charset="0"/>
              </a:rPr>
              <a:t>git </a:t>
            </a:r>
            <a:r>
              <a:rPr lang="en-US" altLang="zh-CN" dirty="0">
                <a:solidFill>
                  <a:srgbClr val="FB4F28"/>
                </a:solidFill>
                <a:latin typeface="Roboto" pitchFamily="2" charset="0"/>
              </a:rPr>
              <a:t>commit</a:t>
            </a:r>
            <a:r>
              <a:rPr lang="en-US" altLang="zh-CN" sz="1800" dirty="0">
                <a:solidFill>
                  <a:srgbClr val="FB4F28"/>
                </a:solidFill>
                <a:latin typeface="Roboto" pitchFamily="2" charset="0"/>
              </a:rPr>
              <a:t> </a:t>
            </a:r>
            <a:r>
              <a:rPr lang="en-US" altLang="zh-CN" dirty="0">
                <a:solidFill>
                  <a:srgbClr val="FB4F28"/>
                </a:solidFill>
                <a:latin typeface="Roboto" pitchFamily="2" charset="0"/>
              </a:rPr>
              <a:t>-m</a:t>
            </a:r>
            <a:r>
              <a:rPr lang="en-US" altLang="zh-CN" sz="1800" dirty="0">
                <a:solidFill>
                  <a:srgbClr val="FB4F28"/>
                </a:solidFill>
                <a:latin typeface="Roboto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6902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1A45ED3-7E89-B551-120F-AAF8856C1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93" y="1725516"/>
            <a:ext cx="9441614" cy="4731368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37B777B9-E674-58E7-8F86-9831BC266A43}"/>
              </a:ext>
            </a:extLst>
          </p:cNvPr>
          <p:cNvGrpSpPr/>
          <p:nvPr/>
        </p:nvGrpSpPr>
        <p:grpSpPr>
          <a:xfrm>
            <a:off x="7400925" y="739775"/>
            <a:ext cx="1885950" cy="1143000"/>
            <a:chOff x="8620125" y="314325"/>
            <a:chExt cx="1885950" cy="1143000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1BC43B9-66E7-258D-E2B4-68EAB1E1EBAF}"/>
                </a:ext>
              </a:extLst>
            </p:cNvPr>
            <p:cNvSpPr/>
            <p:nvPr/>
          </p:nvSpPr>
          <p:spPr>
            <a:xfrm>
              <a:off x="8620125" y="314325"/>
              <a:ext cx="1885950" cy="512241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HEDA</a:t>
              </a:r>
              <a:endParaRPr lang="zh-CN" altLang="en-US" dirty="0"/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78CFA36E-9A17-0EB9-875C-D800FD54EE62}"/>
                </a:ext>
              </a:extLst>
            </p:cNvPr>
            <p:cNvCxnSpPr>
              <a:stCxn id="8" idx="2"/>
            </p:cNvCxnSpPr>
            <p:nvPr/>
          </p:nvCxnSpPr>
          <p:spPr>
            <a:xfrm>
              <a:off x="9563100" y="826566"/>
              <a:ext cx="9525" cy="630759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582C86AE-8825-095D-E42A-A604BBF39234}"/>
              </a:ext>
            </a:extLst>
          </p:cNvPr>
          <p:cNvSpPr txBox="1"/>
          <p:nvPr/>
        </p:nvSpPr>
        <p:spPr>
          <a:xfrm>
            <a:off x="9002787" y="2979834"/>
            <a:ext cx="1308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B4F28"/>
                </a:solidFill>
                <a:latin typeface="Roboto" pitchFamily="2" charset="0"/>
              </a:rPr>
              <a:t>git merge</a:t>
            </a:r>
            <a:endParaRPr lang="zh-CN" altLang="en-US" dirty="0">
              <a:solidFill>
                <a:srgbClr val="FB4F28"/>
              </a:solidFill>
              <a:latin typeface="Roboto" pitchFamily="2" charset="0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C6EEFA4E-722B-E505-9DA1-D20676FCFE2B}"/>
              </a:ext>
            </a:extLst>
          </p:cNvPr>
          <p:cNvCxnSpPr>
            <a:cxnSpLocks/>
          </p:cNvCxnSpPr>
          <p:nvPr/>
        </p:nvCxnSpPr>
        <p:spPr>
          <a:xfrm flipV="1">
            <a:off x="9084217" y="3360882"/>
            <a:ext cx="1026780" cy="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B6F88C57-A101-ABE2-73F0-7D8C65953C65}"/>
              </a:ext>
            </a:extLst>
          </p:cNvPr>
          <p:cNvSpPr/>
          <p:nvPr/>
        </p:nvSpPr>
        <p:spPr>
          <a:xfrm>
            <a:off x="10121777" y="3068962"/>
            <a:ext cx="1444207" cy="583839"/>
          </a:xfrm>
          <a:prstGeom prst="roundRect">
            <a:avLst>
              <a:gd name="adj" fmla="val 50000"/>
            </a:avLst>
          </a:prstGeom>
          <a:solidFill>
            <a:srgbClr val="EFEF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C5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1C3B6F6-2600-989E-42EA-002938F5D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6837" y="1631193"/>
            <a:ext cx="2420863" cy="137583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D9A124D-08B6-9E24-D8A5-5EC139910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026" y="1631193"/>
            <a:ext cx="2619048" cy="137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41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9E13472-5F49-D052-E04B-602150D109DD}"/>
              </a:ext>
            </a:extLst>
          </p:cNvPr>
          <p:cNvSpPr txBox="1"/>
          <p:nvPr/>
        </p:nvSpPr>
        <p:spPr>
          <a:xfrm>
            <a:off x="898525" y="805219"/>
            <a:ext cx="76835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git config --global user.name "RiverMountain"</a:t>
            </a:r>
          </a:p>
          <a:p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git config --global </a:t>
            </a:r>
            <a:r>
              <a:rPr lang="en-US" altLang="zh-CN" sz="2400" dirty="0" err="1">
                <a:solidFill>
                  <a:srgbClr val="222222"/>
                </a:solidFill>
                <a:latin typeface="Roboto" pitchFamily="2" charset="0"/>
              </a:rPr>
              <a:t>user.email</a:t>
            </a:r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 "wrm244@outlook.com"</a:t>
            </a:r>
            <a:endParaRPr lang="zh-CN" altLang="en-US" sz="2400" dirty="0">
              <a:solidFill>
                <a:srgbClr val="222222"/>
              </a:solidFill>
              <a:latin typeface="Roboto" pitchFamily="2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9140512-4CB2-A18C-C67B-626BE4635345}"/>
              </a:ext>
            </a:extLst>
          </p:cNvPr>
          <p:cNvSpPr txBox="1"/>
          <p:nvPr/>
        </p:nvSpPr>
        <p:spPr>
          <a:xfrm>
            <a:off x="898525" y="1791137"/>
            <a:ext cx="110109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B4F28"/>
                </a:solidFill>
                <a:latin typeface="Roboto" pitchFamily="2" charset="0"/>
              </a:rPr>
              <a:t>git clone [&lt;options&gt;] [--] &lt;repo&gt; [&lt;</a:t>
            </a:r>
            <a:r>
              <a:rPr lang="en-US" altLang="zh-CN" sz="2400" dirty="0" err="1">
                <a:solidFill>
                  <a:srgbClr val="FB4F28"/>
                </a:solidFill>
                <a:latin typeface="Roboto" pitchFamily="2" charset="0"/>
              </a:rPr>
              <a:t>dir</a:t>
            </a:r>
            <a:r>
              <a:rPr lang="en-US" altLang="zh-CN" sz="2400" dirty="0">
                <a:solidFill>
                  <a:srgbClr val="FB4F28"/>
                </a:solidFill>
                <a:latin typeface="Roboto" pitchFamily="2" charset="0"/>
              </a:rPr>
              <a:t>&gt;]</a:t>
            </a:r>
          </a:p>
          <a:p>
            <a:endParaRPr lang="zh-CN" altLang="en-US" sz="2400" dirty="0">
              <a:solidFill>
                <a:srgbClr val="FB4F28"/>
              </a:solidFill>
              <a:latin typeface="Roboto" pitchFamily="2" charset="0"/>
            </a:endParaRPr>
          </a:p>
          <a:p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git </a:t>
            </a:r>
            <a:r>
              <a:rPr lang="en-US" altLang="zh-CN" sz="2400" dirty="0" err="1">
                <a:solidFill>
                  <a:srgbClr val="222222"/>
                </a:solidFill>
                <a:latin typeface="Roboto" pitchFamily="2" charset="0"/>
              </a:rPr>
              <a:t>init</a:t>
            </a:r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 </a:t>
            </a:r>
          </a:p>
          <a:p>
            <a:r>
              <a:rPr lang="en-US" altLang="zh-CN" sz="2400" dirty="0">
                <a:solidFill>
                  <a:srgbClr val="FB4F28"/>
                </a:solidFill>
                <a:latin typeface="Roboto" pitchFamily="2" charset="0"/>
              </a:rPr>
              <a:t>git add </a:t>
            </a:r>
          </a:p>
          <a:p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git status</a:t>
            </a:r>
          </a:p>
          <a:p>
            <a:r>
              <a:rPr lang="en-US" altLang="zh-CN" sz="2400" dirty="0">
                <a:solidFill>
                  <a:srgbClr val="FB4F28"/>
                </a:solidFill>
                <a:latin typeface="Roboto" pitchFamily="2" charset="0"/>
              </a:rPr>
              <a:t>git commit -m “ “</a:t>
            </a:r>
          </a:p>
          <a:p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git log/</a:t>
            </a:r>
            <a:r>
              <a:rPr lang="en-US" altLang="zh-CN" sz="2400" dirty="0" err="1">
                <a:solidFill>
                  <a:srgbClr val="222222"/>
                </a:solidFill>
                <a:latin typeface="Roboto" pitchFamily="2" charset="0"/>
              </a:rPr>
              <a:t>reflog</a:t>
            </a:r>
            <a:endParaRPr lang="en-US" altLang="zh-CN" sz="2400" dirty="0">
              <a:solidFill>
                <a:srgbClr val="222222"/>
              </a:solidFill>
              <a:latin typeface="Roboto" pitchFamily="2" charset="0"/>
            </a:endParaRPr>
          </a:p>
          <a:p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git rm --cache</a:t>
            </a:r>
          </a:p>
          <a:p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git reset [--soft | --mixed | --hard] [HEAD]</a:t>
            </a:r>
          </a:p>
          <a:p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git remote add &lt;name&gt; &lt;</a:t>
            </a:r>
            <a:r>
              <a:rPr lang="en-US" altLang="zh-CN" sz="2400" dirty="0" err="1">
                <a:solidFill>
                  <a:srgbClr val="222222"/>
                </a:solidFill>
                <a:latin typeface="Roboto" pitchFamily="2" charset="0"/>
              </a:rPr>
              <a:t>url</a:t>
            </a:r>
            <a:r>
              <a:rPr lang="en-US" altLang="zh-CN" sz="2400" dirty="0">
                <a:solidFill>
                  <a:srgbClr val="222222"/>
                </a:solidFill>
                <a:latin typeface="Roboto" pitchFamily="2" charset="0"/>
              </a:rPr>
              <a:t>&gt;</a:t>
            </a:r>
          </a:p>
          <a:p>
            <a:r>
              <a:rPr lang="en-US" altLang="zh-CN" sz="2400" dirty="0">
                <a:solidFill>
                  <a:srgbClr val="FB4F28"/>
                </a:solidFill>
                <a:latin typeface="Roboto" pitchFamily="2" charset="0"/>
              </a:rPr>
              <a:t>git push [&lt;options&gt;] [&lt;repository&gt; [&lt;</a:t>
            </a:r>
            <a:r>
              <a:rPr lang="en-US" altLang="zh-CN" sz="2400" dirty="0" err="1">
                <a:solidFill>
                  <a:srgbClr val="FB4F28"/>
                </a:solidFill>
                <a:latin typeface="Roboto" pitchFamily="2" charset="0"/>
              </a:rPr>
              <a:t>refspec</a:t>
            </a:r>
            <a:r>
              <a:rPr lang="en-US" altLang="zh-CN" sz="2400" dirty="0">
                <a:solidFill>
                  <a:srgbClr val="FB4F28"/>
                </a:solidFill>
                <a:latin typeface="Roboto" pitchFamily="2" charset="0"/>
              </a:rPr>
              <a:t>&gt;...]]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4DB9D55B-D33F-F5BC-2012-659DB50A0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952" y="5223593"/>
            <a:ext cx="1727784" cy="72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11B4BF7-9C14-12DD-7C27-7CADADCC0A0E}"/>
              </a:ext>
            </a:extLst>
          </p:cNvPr>
          <p:cNvSpPr txBox="1"/>
          <p:nvPr/>
        </p:nvSpPr>
        <p:spPr>
          <a:xfrm>
            <a:off x="5010150" y="6101042"/>
            <a:ext cx="67945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B4F28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机器人代码：</a:t>
            </a:r>
            <a:r>
              <a:rPr lang="zh-CN" altLang="en-US" sz="2000" dirty="0">
                <a:solidFill>
                  <a:srgbClr val="FB4F28"/>
                </a:solidFill>
                <a:latin typeface="Roboto" pitchFamily="2" charset="0"/>
              </a:rPr>
              <a:t>https://github.com/ist4102/human_code.git</a:t>
            </a:r>
          </a:p>
        </p:txBody>
      </p:sp>
    </p:spTree>
    <p:extLst>
      <p:ext uri="{BB962C8B-B14F-4D97-AF65-F5344CB8AC3E}">
        <p14:creationId xmlns:p14="http://schemas.microsoft.com/office/powerpoint/2010/main" val="3964849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C8601DDE-B73E-AB44-8D70-4E4BAC65AE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41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91978165-82C8-C06C-3D18-4E8F2D7CC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10383" y="-29294"/>
            <a:ext cx="14561240" cy="691658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CFD596A-6187-FA2C-1E1C-58DCA4C380BF}"/>
              </a:ext>
            </a:extLst>
          </p:cNvPr>
          <p:cNvSpPr txBox="1"/>
          <p:nvPr/>
        </p:nvSpPr>
        <p:spPr>
          <a:xfrm>
            <a:off x="545240" y="875548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rgbClr val="FFFFF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实验任务</a:t>
            </a:r>
            <a:endParaRPr lang="en-US" altLang="zh-CN" sz="5400" dirty="0">
              <a:solidFill>
                <a:srgbClr val="FFFFFF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AB11DFB-B434-1AC1-7142-EF64F55805D3}"/>
              </a:ext>
            </a:extLst>
          </p:cNvPr>
          <p:cNvSpPr/>
          <p:nvPr/>
        </p:nvSpPr>
        <p:spPr>
          <a:xfrm>
            <a:off x="0" y="6035040"/>
            <a:ext cx="12192000" cy="822960"/>
          </a:xfrm>
          <a:prstGeom prst="rect">
            <a:avLst/>
          </a:prstGeom>
          <a:solidFill>
            <a:srgbClr val="980D39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2D814ED-E79F-C765-FA1C-8344D65FC285}"/>
              </a:ext>
            </a:extLst>
          </p:cNvPr>
          <p:cNvSpPr txBox="1"/>
          <p:nvPr/>
        </p:nvSpPr>
        <p:spPr>
          <a:xfrm>
            <a:off x="445593" y="6111159"/>
            <a:ext cx="11190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FFFFFF"/>
                </a:solidFill>
                <a:effectLst/>
                <a:latin typeface="Roboto" pitchFamily="2" charset="0"/>
              </a:rPr>
              <a:t>Your tiny, dual-display, desktop computer</a:t>
            </a:r>
          </a:p>
          <a:p>
            <a:r>
              <a:rPr lang="en-US" altLang="zh-CN" b="0" i="0" dirty="0">
                <a:solidFill>
                  <a:srgbClr val="FFFFFF"/>
                </a:solidFill>
                <a:effectLst/>
                <a:latin typeface="Roboto" pitchFamily="2" charset="0"/>
              </a:rPr>
              <a:t>…and robot brains, smart home hub, media </a:t>
            </a:r>
            <a:r>
              <a:rPr lang="en-US" altLang="zh-CN" b="0" i="0" dirty="0" err="1">
                <a:solidFill>
                  <a:srgbClr val="FFFFFF"/>
                </a:solidFill>
                <a:effectLst/>
                <a:latin typeface="Roboto" pitchFamily="2" charset="0"/>
              </a:rPr>
              <a:t>centre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Roboto" pitchFamily="2" charset="0"/>
              </a:rPr>
              <a:t>, networked AI core, factory controller, and much more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DFC9D7D-E4FD-F8B4-3577-346A63B779B6}"/>
              </a:ext>
            </a:extLst>
          </p:cNvPr>
          <p:cNvSpPr txBox="1"/>
          <p:nvPr/>
        </p:nvSpPr>
        <p:spPr>
          <a:xfrm>
            <a:off x="556287" y="2018324"/>
            <a:ext cx="6102050" cy="2359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当你</a:t>
            </a:r>
            <a:r>
              <a:rPr lang="zh-CN" altLang="en-US" sz="2000" b="0" i="0" dirty="0">
                <a:solidFill>
                  <a:srgbClr val="FFFFFF"/>
                </a:solidFill>
                <a:effectLst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的队伍在树莓派刷完系统后以 </a:t>
            </a:r>
            <a:r>
              <a:rPr lang="en-US" altLang="zh-CN" sz="2000" b="0" i="0" dirty="0">
                <a:solidFill>
                  <a:srgbClr val="FFFFFF"/>
                </a:solidFill>
                <a:effectLst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VNC </a:t>
            </a:r>
            <a:r>
              <a:rPr lang="zh-CN" altLang="en-US" sz="2000" dirty="0">
                <a:solidFill>
                  <a:srgbClr val="FFFFF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连接 </a:t>
            </a:r>
            <a:r>
              <a:rPr lang="en-US" altLang="zh-CN" sz="2000" dirty="0">
                <a:solidFill>
                  <a:srgbClr val="FFFFF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Raspberry OS </a:t>
            </a:r>
            <a:r>
              <a:rPr lang="zh-CN" altLang="en-US" sz="2000" dirty="0">
                <a:solidFill>
                  <a:srgbClr val="FFFFF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桌</a:t>
            </a:r>
            <a:r>
              <a:rPr lang="zh-CN" altLang="en-US" sz="2000" b="0" i="0" dirty="0">
                <a:solidFill>
                  <a:srgbClr val="FFFFFF"/>
                </a:solidFill>
                <a:effectLst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面的同时在 </a:t>
            </a:r>
            <a:r>
              <a:rPr lang="en-US" altLang="zh-CN" sz="2000" dirty="0">
                <a:solidFill>
                  <a:srgbClr val="FFFFF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S</a:t>
            </a:r>
            <a:r>
              <a:rPr lang="en-US" altLang="zh-CN" sz="2000" b="0" i="0" dirty="0">
                <a:solidFill>
                  <a:srgbClr val="FFFFFF"/>
                </a:solidFill>
                <a:effectLst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hell </a:t>
            </a:r>
            <a:r>
              <a:rPr lang="zh-CN" altLang="en-US" sz="2000" b="0" i="0" dirty="0">
                <a:solidFill>
                  <a:srgbClr val="FFFFFF"/>
                </a:solidFill>
                <a:effectLst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用 </a:t>
            </a:r>
            <a:r>
              <a:rPr lang="en-US" altLang="zh-CN" sz="2000" b="0" i="0" dirty="0">
                <a:solidFill>
                  <a:srgbClr val="FFFFFF"/>
                </a:solidFill>
                <a:effectLst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python </a:t>
            </a:r>
            <a:r>
              <a:rPr lang="zh-CN" altLang="en-US" sz="2000" b="0" i="0" dirty="0">
                <a:solidFill>
                  <a:srgbClr val="FFFFFF"/>
                </a:solidFill>
                <a:effectLst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的 </a:t>
            </a:r>
            <a:r>
              <a:rPr lang="en-US" altLang="zh-CN" sz="2000" dirty="0">
                <a:solidFill>
                  <a:srgbClr val="FFFFF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print </a:t>
            </a:r>
            <a:r>
              <a:rPr lang="zh-CN" altLang="en-US" sz="2000" dirty="0">
                <a:solidFill>
                  <a:srgbClr val="FFFFF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函数打印出</a:t>
            </a:r>
            <a:r>
              <a:rPr lang="zh-CN" altLang="en-US" sz="2000" b="1" dirty="0">
                <a:solidFill>
                  <a:srgbClr val="FFFFF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一行你的队名（可以直接用拼音）</a:t>
            </a:r>
            <a:r>
              <a:rPr lang="zh-CN" altLang="en-US" sz="2000" dirty="0">
                <a:solidFill>
                  <a:srgbClr val="FFFFF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截</a:t>
            </a:r>
            <a:r>
              <a:rPr lang="zh-CN" altLang="en-US" sz="2000" b="0" i="0" dirty="0">
                <a:solidFill>
                  <a:srgbClr val="FFFFFF"/>
                </a:solidFill>
                <a:effectLst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图保存</a:t>
            </a:r>
            <a:r>
              <a:rPr lang="zh-CN" altLang="en-US" sz="2000" dirty="0">
                <a:solidFill>
                  <a:srgbClr val="FFFFF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以队名命名附件</a:t>
            </a:r>
            <a:r>
              <a:rPr lang="zh-CN" altLang="en-US" sz="2000" b="0" i="0" dirty="0">
                <a:solidFill>
                  <a:srgbClr val="FFFFFF"/>
                </a:solidFill>
                <a:effectLst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发送到</a:t>
            </a:r>
            <a:r>
              <a:rPr lang="en-US" altLang="zh-CN" sz="2000" b="0" i="0" dirty="0">
                <a:solidFill>
                  <a:srgbClr val="FFFFFF"/>
                </a:solidFill>
                <a:effectLst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wrm244@outlook</a:t>
            </a:r>
            <a:r>
              <a:rPr lang="en-US" altLang="zh-CN" sz="2000" dirty="0">
                <a:solidFill>
                  <a:srgbClr val="FFFFF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.</a:t>
            </a:r>
            <a:r>
              <a:rPr lang="en-US" altLang="zh-CN" sz="2000" b="0" i="0" dirty="0">
                <a:solidFill>
                  <a:srgbClr val="FFFFFF"/>
                </a:solidFill>
                <a:effectLst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com </a:t>
            </a:r>
            <a:r>
              <a:rPr lang="zh-CN" altLang="en-US" sz="2000" dirty="0">
                <a:solidFill>
                  <a:srgbClr val="FFFFF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作为验收任务</a:t>
            </a:r>
            <a:r>
              <a:rPr lang="zh-CN" altLang="en-US" sz="2000" b="0" i="0" dirty="0">
                <a:solidFill>
                  <a:srgbClr val="FFFFFF"/>
                </a:solidFill>
                <a:effectLst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。</a:t>
            </a:r>
            <a:endParaRPr lang="en-US" altLang="zh-CN" sz="2000" b="0" i="0" dirty="0">
              <a:solidFill>
                <a:srgbClr val="FFFFFF"/>
              </a:solidFill>
              <a:effectLst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A0F1257-29A3-C0C9-799B-472AC0245F4D}"/>
              </a:ext>
            </a:extLst>
          </p:cNvPr>
          <p:cNvSpPr txBox="1"/>
          <p:nvPr/>
        </p:nvSpPr>
        <p:spPr>
          <a:xfrm>
            <a:off x="545240" y="4791026"/>
            <a:ext cx="72771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截止时间：第一批上课：</a:t>
            </a:r>
            <a:r>
              <a:rPr lang="en-US" altLang="zh-CN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2022</a:t>
            </a:r>
            <a:r>
              <a:rPr lang="zh-CN" altLang="en-US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年</a:t>
            </a:r>
            <a:r>
              <a:rPr lang="en-US" altLang="zh-CN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6</a:t>
            </a:r>
            <a:r>
              <a:rPr lang="zh-CN" altLang="en-US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月</a:t>
            </a:r>
            <a:r>
              <a:rPr lang="en-US" altLang="zh-CN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30</a:t>
            </a:r>
            <a:r>
              <a:rPr lang="zh-CN" altLang="en-US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日 </a:t>
            </a:r>
            <a:r>
              <a:rPr lang="en-US" altLang="zh-CN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12:00</a:t>
            </a:r>
          </a:p>
          <a:p>
            <a:r>
              <a:rPr lang="zh-CN" altLang="en-US" sz="2400" b="1" dirty="0">
                <a:solidFill>
                  <a:srgbClr val="C41D49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截止时间：</a:t>
            </a:r>
            <a:r>
              <a:rPr lang="zh-CN" altLang="en-US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第二批上课：</a:t>
            </a:r>
            <a:r>
              <a:rPr lang="en-US" altLang="zh-CN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2022</a:t>
            </a:r>
            <a:r>
              <a:rPr lang="zh-CN" altLang="en-US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年</a:t>
            </a:r>
            <a:r>
              <a:rPr lang="en-US" altLang="zh-CN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7</a:t>
            </a:r>
            <a:r>
              <a:rPr lang="zh-CN" altLang="en-US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月</a:t>
            </a:r>
            <a:r>
              <a:rPr lang="en-US" altLang="zh-CN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3</a:t>
            </a:r>
            <a:r>
              <a:rPr lang="zh-CN" altLang="en-US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日 </a:t>
            </a:r>
            <a:r>
              <a:rPr lang="en-US" altLang="zh-CN" sz="2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POSans M" panose="00020600040101010101" pitchFamily="18" charset="-122"/>
              </a:rPr>
              <a:t>21:00 	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DC01170-4088-3AAF-5183-66E64A1EABB7}"/>
              </a:ext>
            </a:extLst>
          </p:cNvPr>
          <p:cNvGrpSpPr/>
          <p:nvPr/>
        </p:nvGrpSpPr>
        <p:grpSpPr>
          <a:xfrm>
            <a:off x="7200334" y="1330508"/>
            <a:ext cx="6102049" cy="4604022"/>
            <a:chOff x="7214625" y="1507137"/>
            <a:chExt cx="5865272" cy="4063636"/>
          </a:xfrm>
        </p:grpSpPr>
        <p:pic>
          <p:nvPicPr>
            <p:cNvPr id="7" name="图片 6" descr="电脑萤幕的截图&#10;&#10;描述已自动生成">
              <a:extLst>
                <a:ext uri="{FF2B5EF4-FFF2-40B4-BE49-F238E27FC236}">
                  <a16:creationId xmlns:a16="http://schemas.microsoft.com/office/drawing/2014/main" id="{E47DEE8C-C201-6FEB-634F-0BCA0E478F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30099" b="38128"/>
            <a:stretch/>
          </p:blipFill>
          <p:spPr>
            <a:xfrm>
              <a:off x="7214625" y="1507137"/>
              <a:ext cx="5865272" cy="4063636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0241B9E-6BC4-C2ED-5BE4-41989BCD795A}"/>
                </a:ext>
              </a:extLst>
            </p:cNvPr>
            <p:cNvSpPr/>
            <p:nvPr/>
          </p:nvSpPr>
          <p:spPr>
            <a:xfrm>
              <a:off x="7410616" y="1558455"/>
              <a:ext cx="962107" cy="135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02929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18EDF464-D118-FD9A-0B41-0283E2CB1B84}"/>
              </a:ext>
            </a:extLst>
          </p:cNvPr>
          <p:cNvSpPr/>
          <p:nvPr/>
        </p:nvSpPr>
        <p:spPr>
          <a:xfrm>
            <a:off x="6583600" y="2003509"/>
            <a:ext cx="5219704" cy="4293324"/>
          </a:xfrm>
          <a:prstGeom prst="roundRect">
            <a:avLst>
              <a:gd name="adj" fmla="val 33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 descr="图示, 工程绘图&#10;&#10;描述已自动生成">
            <a:extLst>
              <a:ext uri="{FF2B5EF4-FFF2-40B4-BE49-F238E27FC236}">
                <a16:creationId xmlns:a16="http://schemas.microsoft.com/office/drawing/2014/main" id="{A9EBE647-638A-0721-A384-B552285C4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67" y="2404066"/>
            <a:ext cx="5859724" cy="349221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3C3DCD9-4069-AA40-3F1D-0088B2CA2311}"/>
              </a:ext>
            </a:extLst>
          </p:cNvPr>
          <p:cNvSpPr txBox="1"/>
          <p:nvPr/>
        </p:nvSpPr>
        <p:spPr>
          <a:xfrm>
            <a:off x="4105280" y="679938"/>
            <a:ext cx="42066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i="0" kern="1400" dirty="0">
                <a:solidFill>
                  <a:srgbClr val="222222"/>
                </a:solidFill>
                <a:effectLst/>
                <a:latin typeface="Segoe Print" panose="02000600000000000000" pitchFamily="2" charset="0"/>
              </a:rPr>
              <a:t>Raspberry Pi 4</a:t>
            </a:r>
            <a:br>
              <a:rPr lang="en-US" altLang="zh-CN" sz="2800" b="1" i="0" kern="1400" dirty="0">
                <a:solidFill>
                  <a:srgbClr val="222222"/>
                </a:solidFill>
                <a:effectLst/>
                <a:latin typeface="Segoe Print" panose="02000600000000000000" pitchFamily="2" charset="0"/>
              </a:rPr>
            </a:br>
            <a:r>
              <a:rPr lang="en-US" altLang="zh-CN" sz="2800" b="1" i="0" kern="1400" dirty="0">
                <a:solidFill>
                  <a:srgbClr val="222222"/>
                </a:solidFill>
                <a:effectLst/>
                <a:latin typeface="Segoe Print" panose="02000600000000000000" pitchFamily="2" charset="0"/>
              </a:rPr>
              <a:t>Faster, more powerful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08B3A22-5B58-8970-8879-EFEBB128FF17}"/>
              </a:ext>
            </a:extLst>
          </p:cNvPr>
          <p:cNvSpPr txBox="1"/>
          <p:nvPr/>
        </p:nvSpPr>
        <p:spPr>
          <a:xfrm>
            <a:off x="6827621" y="2219735"/>
            <a:ext cx="46405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chemeClr val="bg1"/>
                </a:solidFill>
                <a:effectLst/>
                <a:latin typeface="Roboto" pitchFamily="2" charset="0"/>
              </a:rPr>
              <a:t>Raspberry Pi 4 comes with Gigabit Ethernet, along with onboard wireless networking and Bluetooth.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FAE02D-283E-31A6-BD9D-8D206E12A0B8}"/>
              </a:ext>
            </a:extLst>
          </p:cNvPr>
          <p:cNvSpPr txBox="1"/>
          <p:nvPr/>
        </p:nvSpPr>
        <p:spPr>
          <a:xfrm>
            <a:off x="6827620" y="4818168"/>
            <a:ext cx="46405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Roboto" pitchFamily="2" charset="0"/>
              </a:rPr>
              <a:t>We're making different variants of the Raspberry Pi 4 available, depending on how much RAM you need — 1GB, 2GB, 4GB, or 8GB.</a:t>
            </a:r>
            <a:endParaRPr lang="zh-CN" altLang="en-US" dirty="0">
              <a:solidFill>
                <a:schemeClr val="bg1"/>
              </a:solidFill>
              <a:latin typeface="Roboto" pitchFamily="2" charset="0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3D0C5BF8-5B3B-9471-FD0A-4C0DD65B4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99451" y="3359291"/>
            <a:ext cx="1458877" cy="1458877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21E75CF5-2172-1C53-2681-6A3AED1EA1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91047" y="3359291"/>
            <a:ext cx="1671985" cy="129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107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卡通人物&#10;&#10;中度可信度描述已自动生成">
            <a:extLst>
              <a:ext uri="{FF2B5EF4-FFF2-40B4-BE49-F238E27FC236}">
                <a16:creationId xmlns:a16="http://schemas.microsoft.com/office/drawing/2014/main" id="{D18E02D0-B687-EAD3-22FA-92A25C8D33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7" t="31890" r="5405" b="45704"/>
          <a:stretch/>
        </p:blipFill>
        <p:spPr>
          <a:xfrm>
            <a:off x="938669" y="3149755"/>
            <a:ext cx="4180283" cy="2703916"/>
          </a:xfrm>
          <a:prstGeom prst="rect">
            <a:avLst/>
          </a:prstGeom>
        </p:spPr>
      </p:pic>
      <p:pic>
        <p:nvPicPr>
          <p:cNvPr id="9" name="图片 8" descr="卡通人物&#10;&#10;中度可信度描述已自动生成">
            <a:extLst>
              <a:ext uri="{FF2B5EF4-FFF2-40B4-BE49-F238E27FC236}">
                <a16:creationId xmlns:a16="http://schemas.microsoft.com/office/drawing/2014/main" id="{A6826297-39DD-2C4F-67D6-F383A0D637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0" t="56109" r="4865" b="20658"/>
          <a:stretch/>
        </p:blipFill>
        <p:spPr>
          <a:xfrm>
            <a:off x="1130607" y="328323"/>
            <a:ext cx="4286622" cy="278226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DC45B12-4694-EBB4-4DA2-D5FED1E16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" y="5869608"/>
            <a:ext cx="1861792" cy="6665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6C94FE4-278F-0590-9B21-0E107BE49EE9}"/>
              </a:ext>
            </a:extLst>
          </p:cNvPr>
          <p:cNvSpPr txBox="1"/>
          <p:nvPr/>
        </p:nvSpPr>
        <p:spPr>
          <a:xfrm>
            <a:off x="2395192" y="5941262"/>
            <a:ext cx="59455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i="1" dirty="0">
                <a:solidFill>
                  <a:srgbClr val="000000"/>
                </a:solidFill>
                <a:effectLst/>
                <a:latin typeface="-apple-system"/>
              </a:rPr>
              <a:t>参考资料</a:t>
            </a:r>
            <a:endParaRPr lang="en-US" altLang="zh-CN" sz="1400" b="1" i="1" dirty="0">
              <a:solidFill>
                <a:srgbClr val="000000"/>
              </a:solidFill>
              <a:effectLst/>
              <a:latin typeface="-apple-system"/>
            </a:endParaRPr>
          </a:p>
          <a:p>
            <a:r>
              <a:rPr lang="en-US" altLang="zh-CN" sz="1400" b="1" i="1" dirty="0">
                <a:solidFill>
                  <a:srgbClr val="000000"/>
                </a:solidFill>
                <a:effectLst/>
                <a:latin typeface="-apple-system"/>
              </a:rPr>
              <a:t>https://shumeipai.nxez.com/</a:t>
            </a:r>
          </a:p>
        </p:txBody>
      </p:sp>
      <p:pic>
        <p:nvPicPr>
          <p:cNvPr id="3074" name="Picture 2" descr="rpi-pins-40-0">
            <a:extLst>
              <a:ext uri="{FF2B5EF4-FFF2-40B4-BE49-F238E27FC236}">
                <a16:creationId xmlns:a16="http://schemas.microsoft.com/office/drawing/2014/main" id="{6ACFA7BE-D63A-DF5B-7BB3-9E6C58627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101" y="393518"/>
            <a:ext cx="4789120" cy="536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47A0ED2-A7FC-EED3-21E0-6F3A50AE1E31}"/>
              </a:ext>
            </a:extLst>
          </p:cNvPr>
          <p:cNvSpPr txBox="1"/>
          <p:nvPr/>
        </p:nvSpPr>
        <p:spPr>
          <a:xfrm>
            <a:off x="7396749" y="5941262"/>
            <a:ext cx="3383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zh-CN" sz="1400" dirty="0">
                <a:latin typeface="JetBrains Mono" panose="02000009000000000000" pitchFamily="49" charset="0"/>
                <a:cs typeface="JetBrains Mono" panose="02000009000000000000" pitchFamily="49" charset="0"/>
              </a:rPr>
              <a:t>import RPi.GPIO as GPIO</a:t>
            </a:r>
          </a:p>
          <a:p>
            <a:r>
              <a:rPr lang="en-US" altLang="zh-CN" sz="14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GPIO.setup</a:t>
            </a:r>
            <a:r>
              <a:rPr lang="en-US" altLang="zh-CN" sz="1400" dirty="0">
                <a:latin typeface="JetBrains Mono" panose="02000009000000000000" pitchFamily="49" charset="0"/>
                <a:cs typeface="JetBrains Mono" panose="02000009000000000000" pitchFamily="49" charset="0"/>
              </a:rPr>
              <a:t>(channel, GPIO.OUT)</a:t>
            </a:r>
            <a:endParaRPr lang="zh-CN" altLang="en-US" sz="14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3" name="图片 2" descr="电子设备&#10;&#10;低可信度描述已自动生成">
            <a:extLst>
              <a:ext uri="{FF2B5EF4-FFF2-40B4-BE49-F238E27FC236}">
                <a16:creationId xmlns:a16="http://schemas.microsoft.com/office/drawing/2014/main" id="{A4CDF078-883D-4955-C0B7-9457B3C83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8" b="89941" l="9000" r="90000">
                        <a14:foregroundMark x1="10083" y1="55007" x2="9125" y2="51989"/>
                        <a14:foregroundMark x1="9000" y1="53498" x2="9292" y2="52172"/>
                        <a14:foregroundMark x1="9750" y1="53818" x2="9000" y2="53681"/>
                        <a14:foregroundMark x1="44667" y1="54367" x2="58042" y2="32922"/>
                        <a14:foregroundMark x1="58042" y1="32922" x2="42958" y2="45953"/>
                        <a14:foregroundMark x1="42958" y1="45953" x2="53375" y2="35299"/>
                        <a14:foregroundMark x1="53375" y1="35299" x2="32625" y2="48148"/>
                        <a14:foregroundMark x1="32625" y1="48148" x2="43042" y2="34568"/>
                        <a14:foregroundMark x1="43042" y1="34568" x2="28292" y2="45450"/>
                        <a14:foregroundMark x1="28292" y1="45450" x2="39042" y2="34705"/>
                        <a14:foregroundMark x1="39042" y1="34705" x2="43917" y2="36626"/>
                        <a14:foregroundMark x1="31458" y1="54184" x2="30125" y2="45222"/>
                        <a14:foregroundMark x1="30125" y1="45222" x2="32208" y2="55190"/>
                        <a14:foregroundMark x1="24042" y1="50800" x2="31458" y2="55281"/>
                        <a14:foregroundMark x1="31458" y1="55281" x2="42625" y2="47782"/>
                        <a14:foregroundMark x1="42625" y1="47782" x2="50000" y2="37449"/>
                        <a14:foregroundMark x1="50000" y1="37449" x2="59542" y2="30087"/>
                        <a14:foregroundMark x1="59542" y1="30087" x2="48208" y2="33653"/>
                        <a14:foregroundMark x1="48208" y1="33653" x2="55292" y2="32556"/>
                        <a14:foregroundMark x1="44500" y1="33059" x2="45292" y2="36443"/>
                        <a14:foregroundMark x1="25125" y1="48788" x2="26500" y2="49474"/>
                        <a14:foregroundMark x1="66042" y1="30727" x2="59542" y2="29401"/>
                        <a14:foregroundMark x1="59542" y1="29401" x2="66083" y2="28578"/>
                        <a14:foregroundMark x1="66083" y1="28578" x2="66833" y2="27663"/>
                        <a14:foregroundMark x1="44208" y1="45222" x2="41125" y2="45405"/>
                        <a14:foregroundMark x1="64042" y1="28852" x2="64208" y2="249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394" y="3956167"/>
            <a:ext cx="1197358" cy="109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14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D4E10F6-923E-299B-30AA-3EA25A8294AA}"/>
              </a:ext>
            </a:extLst>
          </p:cNvPr>
          <p:cNvSpPr txBox="1"/>
          <p:nvPr/>
        </p:nvSpPr>
        <p:spPr>
          <a:xfrm>
            <a:off x="596245" y="484637"/>
            <a:ext cx="726571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0" i="0" dirty="0">
                <a:solidFill>
                  <a:srgbClr val="222222"/>
                </a:solidFill>
                <a:effectLst/>
                <a:latin typeface="Roboto" pitchFamily="2" charset="0"/>
              </a:rPr>
              <a:t>An update to Raspberry Pi OS Bullseye</a:t>
            </a:r>
            <a:endParaRPr lang="en-US" altLang="zh-CN" sz="2000" b="0" i="0" dirty="0">
              <a:solidFill>
                <a:srgbClr val="222222"/>
              </a:solidFill>
              <a:effectLst/>
              <a:latin typeface="Roboto" pitchFamily="2" charset="0"/>
            </a:endParaRPr>
          </a:p>
          <a:p>
            <a:r>
              <a:rPr lang="en-US" altLang="zh-CN" sz="2000" b="0" i="0" dirty="0">
                <a:solidFill>
                  <a:srgbClr val="222222"/>
                </a:solidFill>
                <a:effectLst/>
                <a:latin typeface="Roboto" pitchFamily="2" charset="0"/>
              </a:rPr>
              <a:t>7th Apr 2022</a:t>
            </a:r>
            <a:endParaRPr lang="en-US" altLang="zh-CN" sz="3200" b="0" i="0" dirty="0">
              <a:solidFill>
                <a:srgbClr val="222222"/>
              </a:solidFill>
              <a:effectLst/>
              <a:latin typeface="Roboto" pitchFamily="2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D2DA4F3-0F5E-A78F-9818-3CAE760ED68E}"/>
              </a:ext>
            </a:extLst>
          </p:cNvPr>
          <p:cNvSpPr txBox="1"/>
          <p:nvPr/>
        </p:nvSpPr>
        <p:spPr>
          <a:xfrm>
            <a:off x="596245" y="1679038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22222"/>
                </a:solidFill>
                <a:latin typeface="Roboto" pitchFamily="2" charset="0"/>
              </a:rPr>
              <a:t>One of the things which we spend a lot of time thinking about here at Raspberry Pi is security……</a:t>
            </a:r>
            <a:endParaRPr lang="zh-CN" altLang="en-US" dirty="0">
              <a:solidFill>
                <a:srgbClr val="222222"/>
              </a:solidFill>
              <a:latin typeface="Roboto" pitchFamily="2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8909B6D-6A09-B016-F831-EBC205F95109}"/>
              </a:ext>
            </a:extLst>
          </p:cNvPr>
          <p:cNvSpPr txBox="1"/>
          <p:nvPr/>
        </p:nvSpPr>
        <p:spPr>
          <a:xfrm>
            <a:off x="596245" y="2505670"/>
            <a:ext cx="60944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Roboto" pitchFamily="2" charset="0"/>
              </a:rPr>
              <a:t>……So with this latest release, the</a:t>
            </a:r>
            <a:r>
              <a:rPr lang="en-US" altLang="zh-CN" b="0" i="0" dirty="0">
                <a:solidFill>
                  <a:srgbClr val="C41D49"/>
                </a:solidFill>
                <a:effectLst/>
                <a:latin typeface="Roboto" pitchFamily="2" charset="0"/>
              </a:rPr>
              <a:t> default “pi” user is being removed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Roboto" pitchFamily="2" charset="0"/>
              </a:rPr>
              <a:t>, and instead you will create a user the </a:t>
            </a:r>
            <a:r>
              <a:rPr lang="en-US" altLang="zh-CN" b="1" i="0" dirty="0">
                <a:solidFill>
                  <a:srgbClr val="C41D49"/>
                </a:solidFill>
                <a:effectLst/>
                <a:latin typeface="Roboto" pitchFamily="2" charset="0"/>
              </a:rPr>
              <a:t>first time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Roboto" pitchFamily="2" charset="0"/>
              </a:rPr>
              <a:t> you boot a newly-flashed Raspberry Pi OS image. 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62E0D0D-6367-5CA1-5A55-6E602BFC8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38" y="3661711"/>
            <a:ext cx="3728329" cy="274979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37381FD-3754-AD26-5344-D04425788E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4" r="1053" b="2982"/>
          <a:stretch/>
        </p:blipFill>
        <p:spPr>
          <a:xfrm>
            <a:off x="7630333" y="1533058"/>
            <a:ext cx="3728329" cy="243800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42B0276-E1D2-D4BF-2E9E-06E43694C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9052" y="3661710"/>
            <a:ext cx="3729681" cy="274979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73B2B6C9-3C28-4EA4-0505-449B28882893}"/>
              </a:ext>
            </a:extLst>
          </p:cNvPr>
          <p:cNvSpPr txBox="1"/>
          <p:nvPr/>
        </p:nvSpPr>
        <p:spPr>
          <a:xfrm>
            <a:off x="2198561" y="1005674"/>
            <a:ext cx="59455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i="1" dirty="0">
                <a:solidFill>
                  <a:srgbClr val="000000"/>
                </a:solidFill>
                <a:effectLst/>
                <a:latin typeface="-apple-system"/>
              </a:rPr>
              <a:t>https://www.raspberrypi.com/news/raspberry-pi-bullseye-update-april-2022</a:t>
            </a:r>
          </a:p>
        </p:txBody>
      </p:sp>
    </p:spTree>
    <p:extLst>
      <p:ext uri="{BB962C8B-B14F-4D97-AF65-F5344CB8AC3E}">
        <p14:creationId xmlns:p14="http://schemas.microsoft.com/office/powerpoint/2010/main" val="2420797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C8601DDE-B73E-AB44-8D70-4E4BAC65AE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41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91978165-82C8-C06C-3D18-4E8F2D7CC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10383" y="-29294"/>
            <a:ext cx="14561240" cy="691658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CFD596A-6187-FA2C-1E1C-58DCA4C380BF}"/>
              </a:ext>
            </a:extLst>
          </p:cNvPr>
          <p:cNvSpPr txBox="1"/>
          <p:nvPr/>
        </p:nvSpPr>
        <p:spPr>
          <a:xfrm>
            <a:off x="445593" y="2235376"/>
            <a:ext cx="57246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FFFFF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Raspberry OS</a:t>
            </a:r>
          </a:p>
          <a:p>
            <a:r>
              <a:rPr lang="zh-CN" altLang="en-US" sz="5400" dirty="0">
                <a:solidFill>
                  <a:srgbClr val="FFFFF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系统刷入</a:t>
            </a:r>
            <a:r>
              <a:rPr lang="zh-CN" altLang="en-US" sz="5400" b="0" i="0" dirty="0">
                <a:solidFill>
                  <a:srgbClr val="FFFFFF"/>
                </a:solidFill>
                <a:effectLst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演示环节</a:t>
            </a:r>
            <a:endParaRPr lang="en-US" altLang="zh-CN" sz="5400" b="0" i="0" dirty="0">
              <a:solidFill>
                <a:srgbClr val="FFFFFF"/>
              </a:solidFill>
              <a:effectLst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AB11DFB-B434-1AC1-7142-EF64F55805D3}"/>
              </a:ext>
            </a:extLst>
          </p:cNvPr>
          <p:cNvSpPr/>
          <p:nvPr/>
        </p:nvSpPr>
        <p:spPr>
          <a:xfrm>
            <a:off x="0" y="6035040"/>
            <a:ext cx="12192000" cy="822960"/>
          </a:xfrm>
          <a:prstGeom prst="rect">
            <a:avLst/>
          </a:prstGeom>
          <a:solidFill>
            <a:srgbClr val="980D39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 descr="卡通人物&#10;&#10;描述已自动生成">
            <a:extLst>
              <a:ext uri="{FF2B5EF4-FFF2-40B4-BE49-F238E27FC236}">
                <a16:creationId xmlns:a16="http://schemas.microsoft.com/office/drawing/2014/main" id="{170373A4-73EA-D8E1-20B8-CA3BD8F3DB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24" y="2265433"/>
            <a:ext cx="577964" cy="78561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42D814ED-E79F-C765-FA1C-8344D65FC285}"/>
              </a:ext>
            </a:extLst>
          </p:cNvPr>
          <p:cNvSpPr txBox="1"/>
          <p:nvPr/>
        </p:nvSpPr>
        <p:spPr>
          <a:xfrm>
            <a:off x="445593" y="6111159"/>
            <a:ext cx="11190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FFFFFF"/>
                </a:solidFill>
                <a:effectLst/>
                <a:latin typeface="Roboto" pitchFamily="2" charset="0"/>
              </a:rPr>
              <a:t>Your tiny, dual-display, desktop computer</a:t>
            </a:r>
          </a:p>
          <a:p>
            <a:r>
              <a:rPr lang="en-US" altLang="zh-CN" b="0" i="0" dirty="0">
                <a:solidFill>
                  <a:srgbClr val="FFFFFF"/>
                </a:solidFill>
                <a:effectLst/>
                <a:latin typeface="Roboto" pitchFamily="2" charset="0"/>
              </a:rPr>
              <a:t>…and robot brains, smart home hub, media </a:t>
            </a:r>
            <a:r>
              <a:rPr lang="en-US" altLang="zh-CN" b="0" i="0" dirty="0" err="1">
                <a:solidFill>
                  <a:srgbClr val="FFFFFF"/>
                </a:solidFill>
                <a:effectLst/>
                <a:latin typeface="Roboto" pitchFamily="2" charset="0"/>
              </a:rPr>
              <a:t>centre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Roboto" pitchFamily="2" charset="0"/>
              </a:rPr>
              <a:t>, networked AI core, factory controller, and much more</a:t>
            </a:r>
          </a:p>
        </p:txBody>
      </p:sp>
      <p:pic>
        <p:nvPicPr>
          <p:cNvPr id="5" name="图片 4" descr="电子设备&#10;&#10;低可信度描述已自动生成">
            <a:extLst>
              <a:ext uri="{FF2B5EF4-FFF2-40B4-BE49-F238E27FC236}">
                <a16:creationId xmlns:a16="http://schemas.microsoft.com/office/drawing/2014/main" id="{D5545C2E-EF79-D4C1-04D8-3E690F4F13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8" b="89941" l="9000" r="90000">
                        <a14:foregroundMark x1="10083" y1="55007" x2="9125" y2="51989"/>
                        <a14:foregroundMark x1="9000" y1="53498" x2="9292" y2="52172"/>
                        <a14:foregroundMark x1="9750" y1="53818" x2="9000" y2="53681"/>
                        <a14:foregroundMark x1="44667" y1="54367" x2="58042" y2="32922"/>
                        <a14:foregroundMark x1="58042" y1="32922" x2="42958" y2="45953"/>
                        <a14:foregroundMark x1="42958" y1="45953" x2="53375" y2="35299"/>
                        <a14:foregroundMark x1="53375" y1="35299" x2="32625" y2="48148"/>
                        <a14:foregroundMark x1="32625" y1="48148" x2="43042" y2="34568"/>
                        <a14:foregroundMark x1="43042" y1="34568" x2="28292" y2="45450"/>
                        <a14:foregroundMark x1="28292" y1="45450" x2="39042" y2="34705"/>
                        <a14:foregroundMark x1="39042" y1="34705" x2="43917" y2="36626"/>
                        <a14:foregroundMark x1="31458" y1="54184" x2="30125" y2="45222"/>
                        <a14:foregroundMark x1="30125" y1="45222" x2="32208" y2="55190"/>
                        <a14:foregroundMark x1="24042" y1="50800" x2="31458" y2="55281"/>
                        <a14:foregroundMark x1="31458" y1="55281" x2="42625" y2="47782"/>
                        <a14:foregroundMark x1="42625" y1="47782" x2="50000" y2="37449"/>
                        <a14:foregroundMark x1="50000" y1="37449" x2="59542" y2="30087"/>
                        <a14:foregroundMark x1="59542" y1="30087" x2="48208" y2="33653"/>
                        <a14:foregroundMark x1="48208" y1="33653" x2="55292" y2="32556"/>
                        <a14:foregroundMark x1="44500" y1="33059" x2="45292" y2="36443"/>
                        <a14:foregroundMark x1="25125" y1="48788" x2="26500" y2="49474"/>
                        <a14:foregroundMark x1="66042" y1="30727" x2="59542" y2="29401"/>
                        <a14:foregroundMark x1="59542" y1="29401" x2="66083" y2="28578"/>
                        <a14:foregroundMark x1="66083" y1="28578" x2="66833" y2="27663"/>
                        <a14:foregroundMark x1="44208" y1="45222" x2="41125" y2="45405"/>
                        <a14:foregroundMark x1="64042" y1="28852" x2="64208" y2="249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191" y="1388001"/>
            <a:ext cx="3784995" cy="344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31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73104A25-CA2F-D367-340F-AECD0F73F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4" y="364331"/>
            <a:ext cx="10772775" cy="605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inux官方的吉祥物，一只叫Tux的企鹅">
            <a:extLst>
              <a:ext uri="{FF2B5EF4-FFF2-40B4-BE49-F238E27FC236}">
                <a16:creationId xmlns:a16="http://schemas.microsoft.com/office/drawing/2014/main" id="{A4D32648-8A40-B3BC-08F1-43844CAB4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474846"/>
            <a:ext cx="1771650" cy="212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15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311EEF26-6A25-0C3C-88FE-C100AD371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90" y="733166"/>
            <a:ext cx="11777020" cy="539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788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308B3100-5460-2306-674E-B97E925CF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16" y="386953"/>
            <a:ext cx="10816167" cy="608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Linux官方的吉祥物，一只叫Tux的企鹅">
            <a:extLst>
              <a:ext uri="{FF2B5EF4-FFF2-40B4-BE49-F238E27FC236}">
                <a16:creationId xmlns:a16="http://schemas.microsoft.com/office/drawing/2014/main" id="{75EEFF01-BA0D-B79D-6623-A258B2801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725" y="4551046"/>
            <a:ext cx="1771650" cy="212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383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inux系统的大致结构，其中包括Shell">
            <a:extLst>
              <a:ext uri="{FF2B5EF4-FFF2-40B4-BE49-F238E27FC236}">
                <a16:creationId xmlns:a16="http://schemas.microsoft.com/office/drawing/2014/main" id="{D58ED6BE-A4F1-B77B-9335-B18649516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996950"/>
            <a:ext cx="4286250" cy="463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表格 13">
            <a:extLst>
              <a:ext uri="{FF2B5EF4-FFF2-40B4-BE49-F238E27FC236}">
                <a16:creationId xmlns:a16="http://schemas.microsoft.com/office/drawing/2014/main" id="{BD94FF79-19FA-3E9B-B58E-FC3DE9955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254328"/>
              </p:ext>
            </p:extLst>
          </p:nvPr>
        </p:nvGraphicFramePr>
        <p:xfrm>
          <a:off x="5504745" y="419264"/>
          <a:ext cx="6324600" cy="601947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275121">
                  <a:extLst>
                    <a:ext uri="{9D8B030D-6E8A-4147-A177-3AD203B41FA5}">
                      <a16:colId xmlns:a16="http://schemas.microsoft.com/office/drawing/2014/main" val="2271329224"/>
                    </a:ext>
                  </a:extLst>
                </a:gridCol>
                <a:gridCol w="2572979">
                  <a:extLst>
                    <a:ext uri="{9D8B030D-6E8A-4147-A177-3AD203B41FA5}">
                      <a16:colId xmlns:a16="http://schemas.microsoft.com/office/drawing/2014/main" val="1836290151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2249488025"/>
                    </a:ext>
                  </a:extLst>
                </a:gridCol>
              </a:tblGrid>
              <a:tr h="396744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b="1" dirty="0">
                          <a:solidFill>
                            <a:schemeClr val="tx1"/>
                          </a:solidFill>
                          <a:effectLst/>
                        </a:rPr>
                        <a:t>命令</a:t>
                      </a:r>
                      <a:endParaRPr lang="zh-CN" altLang="en-US" b="1" dirty="0">
                        <a:solidFill>
                          <a:schemeClr val="tx1"/>
                        </a:solidFill>
                        <a:effectLst/>
                        <a:latin typeface="OPPOSans M" panose="00020600040101010101" pitchFamily="18" charset="-122"/>
                        <a:ea typeface="OPPOSans M" panose="00020600040101010101" pitchFamily="18" charset="-122"/>
                        <a:cs typeface="OPPOSans M" panose="00020600040101010101" pitchFamily="18" charset="-122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b="1" dirty="0">
                          <a:solidFill>
                            <a:schemeClr val="tx1"/>
                          </a:solidFill>
                          <a:effectLst/>
                        </a:rPr>
                        <a:t>作用</a:t>
                      </a:r>
                      <a:endParaRPr lang="zh-CN" altLang="en-US" b="1" dirty="0">
                        <a:solidFill>
                          <a:schemeClr val="tx1"/>
                        </a:solidFill>
                        <a:effectLst/>
                        <a:latin typeface="OPPOSans M" panose="00020600040101010101" pitchFamily="18" charset="-122"/>
                        <a:ea typeface="OPPOSans M" panose="00020600040101010101" pitchFamily="18" charset="-122"/>
                        <a:cs typeface="OPPOSans M" panose="00020600040101010101" pitchFamily="18" charset="-122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b="1" dirty="0">
                          <a:solidFill>
                            <a:schemeClr val="tx1"/>
                          </a:solidFill>
                          <a:effectLst/>
                        </a:rPr>
                        <a:t>选项</a:t>
                      </a:r>
                      <a:endParaRPr lang="zh-CN" altLang="en-US" b="1" dirty="0">
                        <a:solidFill>
                          <a:schemeClr val="tx1"/>
                        </a:solidFill>
                        <a:effectLst/>
                        <a:latin typeface="OPPOSans M" panose="00020600040101010101" pitchFamily="18" charset="-122"/>
                        <a:ea typeface="OPPOSans M" panose="00020600040101010101" pitchFamily="18" charset="-122"/>
                        <a:cs typeface="OPPOSans M" panose="00020600040101010101" pitchFamily="18" charset="-122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519158393"/>
                  </a:ext>
                </a:extLst>
              </a:tr>
              <a:tr h="1048537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ls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显示文件和目录列表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(list)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-a (all) 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隐藏文件、特殊目录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.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和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…</a:t>
                      </a:r>
                      <a:br>
                        <a:rPr lang="en-US" altLang="zh-CN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</a:b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-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l (long)</a:t>
                      </a:r>
                      <a:b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</a:b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-t (time)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517064193"/>
                  </a:ext>
                </a:extLst>
              </a:tr>
              <a:tr h="595116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pwd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OPPOSans M" panose="00020600040101010101" pitchFamily="18" charset="-122"/>
                        <a:ea typeface="OPPOSans M" panose="00020600040101010101" pitchFamily="18" charset="-122"/>
                        <a:cs typeface="OPPOSans M" panose="00020600040101010101" pitchFamily="18" charset="-122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显示当前工作目录（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print working directory）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/>
                        </a:solidFill>
                        <a:latin typeface="OPPOSans M" panose="00020600040101010101" pitchFamily="18" charset="-122"/>
                        <a:ea typeface="OPPOSans M" panose="00020600040101010101" pitchFamily="18" charset="-122"/>
                        <a:cs typeface="OPPOSans M" panose="00020600040101010101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1609136"/>
                  </a:ext>
                </a:extLst>
              </a:tr>
              <a:tr h="602078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t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ouch</a:t>
                      </a:r>
                    </a:p>
                    <a:p>
                      <a:pPr algn="ctr" fontAlgn="ctr" latinLnBrk="0"/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或者 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&gt;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创建空文件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/>
                        </a:solidFill>
                        <a:latin typeface="OPPOSans M" panose="00020600040101010101" pitchFamily="18" charset="-122"/>
                        <a:ea typeface="OPPOSans M" panose="00020600040101010101" pitchFamily="18" charset="-122"/>
                        <a:cs typeface="OPPOSans M" panose="00020600040101010101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2236023"/>
                  </a:ext>
                </a:extLst>
              </a:tr>
              <a:tr h="746425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mkdir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OPPOSans M" panose="00020600040101010101" pitchFamily="18" charset="-122"/>
                        <a:ea typeface="OPPOSans M" panose="00020600040101010101" pitchFamily="18" charset="-122"/>
                        <a:cs typeface="OPPOSans M" panose="00020600040101010101" pitchFamily="18" charset="-122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创建目录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OPPOSans M" panose="00020600040101010101" pitchFamily="18" charset="-122"/>
                        <a:ea typeface="OPPOSans M" panose="00020600040101010101" pitchFamily="18" charset="-122"/>
                        <a:cs typeface="OPPOSans M" panose="00020600040101010101" pitchFamily="18" charset="-122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-p 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父目录不存在情况下先生成父目录 （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parents）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76322818"/>
                  </a:ext>
                </a:extLst>
              </a:tr>
              <a:tr h="1158247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rm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删除文件（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remove）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-r 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同时删除该目录下的所有文件（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recursive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）</a:t>
                      </a:r>
                      <a:b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</a:b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-f 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强制删除文件或目录（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force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）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071233350"/>
                  </a:ext>
                </a:extLst>
              </a:tr>
              <a:tr h="595116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cat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显示文本文件内容 （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catenate）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cat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191411542"/>
                  </a:ext>
                </a:extLst>
              </a:tr>
              <a:tr h="595116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ifconfig、ip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 adds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查看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linux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系统的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ip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OPPOSans M" panose="00020600040101010101" pitchFamily="18" charset="-122"/>
                          <a:ea typeface="OPPOSans M" panose="00020600040101010101" pitchFamily="18" charset="-122"/>
                          <a:cs typeface="OPPOSans M" panose="00020600040101010101" pitchFamily="18" charset="-122"/>
                        </a:rPr>
                        <a:t>地址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/>
                        </a:solidFill>
                        <a:latin typeface="OPPOSans M" panose="00020600040101010101" pitchFamily="18" charset="-122"/>
                        <a:ea typeface="OPPOSans M" panose="00020600040101010101" pitchFamily="18" charset="-122"/>
                        <a:cs typeface="OPPOSans M" panose="00020600040101010101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67869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726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树莓派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41D49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</TotalTime>
  <Words>1222</Words>
  <Application>Microsoft Office PowerPoint</Application>
  <PresentationFormat>宽屏</PresentationFormat>
  <Paragraphs>114</Paragraphs>
  <Slides>18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3" baseType="lpstr">
      <vt:lpstr>-apple-system</vt:lpstr>
      <vt:lpstr>Helvetica Neue</vt:lpstr>
      <vt:lpstr>OPPOSans M</vt:lpstr>
      <vt:lpstr>OPPOSans R</vt:lpstr>
      <vt:lpstr>Roboto Slab</vt:lpstr>
      <vt:lpstr>等线</vt:lpstr>
      <vt:lpstr>等线 Light</vt:lpstr>
      <vt:lpstr>思源黑体 CN Bold</vt:lpstr>
      <vt:lpstr>Microsoft YaHei</vt:lpstr>
      <vt:lpstr>Arial</vt:lpstr>
      <vt:lpstr>JetBrains Mono</vt:lpstr>
      <vt:lpstr>Lato</vt:lpstr>
      <vt:lpstr>Roboto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RiverMountain Shout</dc:creator>
  <cp:lastModifiedBy>RiverMountain Shout</cp:lastModifiedBy>
  <cp:revision>20</cp:revision>
  <dcterms:created xsi:type="dcterms:W3CDTF">2022-06-20T08:26:42Z</dcterms:created>
  <dcterms:modified xsi:type="dcterms:W3CDTF">2022-06-29T03:53:42Z</dcterms:modified>
</cp:coreProperties>
</file>